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57" r:id="rId2"/>
    <p:sldId id="411" r:id="rId3"/>
    <p:sldId id="412" r:id="rId4"/>
    <p:sldId id="403" r:id="rId5"/>
    <p:sldId id="404" r:id="rId6"/>
    <p:sldId id="406" r:id="rId7"/>
    <p:sldId id="413" r:id="rId8"/>
    <p:sldId id="396" r:id="rId9"/>
    <p:sldId id="407" r:id="rId10"/>
    <p:sldId id="298" r:id="rId11"/>
    <p:sldId id="305" r:id="rId12"/>
    <p:sldId id="374" r:id="rId13"/>
    <p:sldId id="409" r:id="rId14"/>
    <p:sldId id="410" r:id="rId15"/>
    <p:sldId id="414" r:id="rId16"/>
    <p:sldId id="397" r:id="rId17"/>
    <p:sldId id="303" r:id="rId18"/>
    <p:sldId id="271" r:id="rId19"/>
    <p:sldId id="348" r:id="rId20"/>
    <p:sldId id="349" r:id="rId21"/>
    <p:sldId id="371" r:id="rId22"/>
    <p:sldId id="372" r:id="rId23"/>
    <p:sldId id="415" r:id="rId24"/>
    <p:sldId id="408" r:id="rId25"/>
    <p:sldId id="405" r:id="rId26"/>
    <p:sldId id="291" r:id="rId2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88510" autoAdjust="0"/>
  </p:normalViewPr>
  <p:slideViewPr>
    <p:cSldViewPr>
      <p:cViewPr varScale="1">
        <p:scale>
          <a:sx n="115" d="100"/>
          <a:sy n="115" d="100"/>
        </p:scale>
        <p:origin x="153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438FF5-B44E-4041-A4BF-A6A7E5002CDD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C83BF37F-0C6A-4463-8923-2E60DF203971}">
      <dgm:prSet phldrT="[Текст]"/>
      <dgm:spPr/>
      <dgm:t>
        <a:bodyPr/>
        <a:lstStyle/>
        <a:p>
          <a:r>
            <a:rPr lang="ru-RU" dirty="0" smtClean="0"/>
            <a:t>Трактовки понятия «институт»</a:t>
          </a:r>
          <a:endParaRPr lang="ru-RU" dirty="0"/>
        </a:p>
      </dgm:t>
    </dgm:pt>
    <dgm:pt modelId="{09D1D347-89F7-48A2-8926-BE2C42A31CE6}" type="parTrans" cxnId="{F01A0395-2F48-40B2-97C6-70F501FF1681}">
      <dgm:prSet/>
      <dgm:spPr/>
      <dgm:t>
        <a:bodyPr/>
        <a:lstStyle/>
        <a:p>
          <a:endParaRPr lang="ru-RU"/>
        </a:p>
      </dgm:t>
    </dgm:pt>
    <dgm:pt modelId="{4466943B-2965-4C99-B635-2D46C96ACB59}" type="sibTrans" cxnId="{F01A0395-2F48-40B2-97C6-70F501FF1681}">
      <dgm:prSet/>
      <dgm:spPr/>
      <dgm:t>
        <a:bodyPr/>
        <a:lstStyle/>
        <a:p>
          <a:endParaRPr lang="ru-RU"/>
        </a:p>
      </dgm:t>
    </dgm:pt>
    <dgm:pt modelId="{4822EA2A-2817-410D-9A16-F2032DA65DD7}">
      <dgm:prSet phldrT="[Текст]"/>
      <dgm:spPr/>
      <dgm:t>
        <a:bodyPr/>
        <a:lstStyle/>
        <a:p>
          <a:r>
            <a:rPr lang="ru-RU" dirty="0" smtClean="0"/>
            <a:t>Учреждение, организация – «сложный агент»</a:t>
          </a:r>
          <a:endParaRPr lang="ru-RU" dirty="0"/>
        </a:p>
      </dgm:t>
    </dgm:pt>
    <dgm:pt modelId="{83C23EE2-E22F-42B4-967E-7D8411C05156}" type="parTrans" cxnId="{BA247336-B956-4661-B14D-4E8D8997119B}">
      <dgm:prSet/>
      <dgm:spPr/>
      <dgm:t>
        <a:bodyPr/>
        <a:lstStyle/>
        <a:p>
          <a:endParaRPr lang="ru-RU"/>
        </a:p>
      </dgm:t>
    </dgm:pt>
    <dgm:pt modelId="{B1A24E3E-D4A6-46B1-869B-8B31D258F9C6}" type="sibTrans" cxnId="{BA247336-B956-4661-B14D-4E8D8997119B}">
      <dgm:prSet/>
      <dgm:spPr/>
      <dgm:t>
        <a:bodyPr/>
        <a:lstStyle/>
        <a:p>
          <a:endParaRPr lang="ru-RU"/>
        </a:p>
      </dgm:t>
    </dgm:pt>
    <dgm:pt modelId="{6EC140DA-6881-4F8A-81B8-A902707EBE22}">
      <dgm:prSet phldrT="[Текст]"/>
      <dgm:spPr/>
      <dgm:t>
        <a:bodyPr/>
        <a:lstStyle/>
        <a:p>
          <a:r>
            <a:rPr lang="ru-RU" b="1" dirty="0" smtClean="0"/>
            <a:t>«Правила игры» и социальные практики – то, что регулирует взаимодействие агентов</a:t>
          </a:r>
          <a:endParaRPr lang="ru-RU" b="1" dirty="0"/>
        </a:p>
      </dgm:t>
    </dgm:pt>
    <dgm:pt modelId="{3079EAE3-09F3-4A3A-8159-9552B04D3BF2}" type="parTrans" cxnId="{4F832C08-9FFE-49C6-8708-78746A16D5DB}">
      <dgm:prSet/>
      <dgm:spPr/>
      <dgm:t>
        <a:bodyPr/>
        <a:lstStyle/>
        <a:p>
          <a:endParaRPr lang="ru-RU"/>
        </a:p>
      </dgm:t>
    </dgm:pt>
    <dgm:pt modelId="{E13D86BF-7FE7-4EE1-A25C-0BE855F4DDCD}" type="sibTrans" cxnId="{4F832C08-9FFE-49C6-8708-78746A16D5DB}">
      <dgm:prSet/>
      <dgm:spPr/>
      <dgm:t>
        <a:bodyPr/>
        <a:lstStyle/>
        <a:p>
          <a:endParaRPr lang="ru-RU"/>
        </a:p>
      </dgm:t>
    </dgm:pt>
    <dgm:pt modelId="{05D678DB-9F77-43E1-B03D-C803A2975223}" type="pres">
      <dgm:prSet presAssocID="{2E438FF5-B44E-4041-A4BF-A6A7E5002CD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F3F91E0-207F-4DDD-B99E-7B27CB89C767}" type="pres">
      <dgm:prSet presAssocID="{C83BF37F-0C6A-4463-8923-2E60DF203971}" presName="hierRoot1" presStyleCnt="0">
        <dgm:presLayoutVars>
          <dgm:hierBranch val="init"/>
        </dgm:presLayoutVars>
      </dgm:prSet>
      <dgm:spPr/>
    </dgm:pt>
    <dgm:pt modelId="{A9165B25-58FB-4BE9-AEB6-DB7626D1E745}" type="pres">
      <dgm:prSet presAssocID="{C83BF37F-0C6A-4463-8923-2E60DF203971}" presName="rootComposite1" presStyleCnt="0"/>
      <dgm:spPr/>
    </dgm:pt>
    <dgm:pt modelId="{E5D2860A-9E52-44FA-92BC-A6F9E5F53A5C}" type="pres">
      <dgm:prSet presAssocID="{C83BF37F-0C6A-4463-8923-2E60DF20397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564C410-23D6-4B69-BC1D-2CFDB91F82CF}" type="pres">
      <dgm:prSet presAssocID="{C83BF37F-0C6A-4463-8923-2E60DF20397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CAF221A-9914-42A0-859B-BF0CDB64AE11}" type="pres">
      <dgm:prSet presAssocID="{C83BF37F-0C6A-4463-8923-2E60DF203971}" presName="hierChild2" presStyleCnt="0"/>
      <dgm:spPr/>
    </dgm:pt>
    <dgm:pt modelId="{6C8642F2-8FB5-4720-82EB-99B29EBE9FCC}" type="pres">
      <dgm:prSet presAssocID="{83C23EE2-E22F-42B4-967E-7D8411C05156}" presName="Name37" presStyleLbl="parChTrans1D2" presStyleIdx="0" presStyleCnt="2"/>
      <dgm:spPr/>
      <dgm:t>
        <a:bodyPr/>
        <a:lstStyle/>
        <a:p>
          <a:endParaRPr lang="ru-RU"/>
        </a:p>
      </dgm:t>
    </dgm:pt>
    <dgm:pt modelId="{C89B4A0E-E873-46A0-9CE2-433E35686391}" type="pres">
      <dgm:prSet presAssocID="{4822EA2A-2817-410D-9A16-F2032DA65DD7}" presName="hierRoot2" presStyleCnt="0">
        <dgm:presLayoutVars>
          <dgm:hierBranch val="init"/>
        </dgm:presLayoutVars>
      </dgm:prSet>
      <dgm:spPr/>
    </dgm:pt>
    <dgm:pt modelId="{F965042A-97A9-4015-BDC2-5BDD628B403D}" type="pres">
      <dgm:prSet presAssocID="{4822EA2A-2817-410D-9A16-F2032DA65DD7}" presName="rootComposite" presStyleCnt="0"/>
      <dgm:spPr/>
    </dgm:pt>
    <dgm:pt modelId="{10360ED4-14F4-465A-800C-B7835FDDBA01}" type="pres">
      <dgm:prSet presAssocID="{4822EA2A-2817-410D-9A16-F2032DA65DD7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CA0D96-3A8F-433D-8995-9D5161E11409}" type="pres">
      <dgm:prSet presAssocID="{4822EA2A-2817-410D-9A16-F2032DA65DD7}" presName="rootConnector" presStyleLbl="node2" presStyleIdx="0" presStyleCnt="2"/>
      <dgm:spPr/>
      <dgm:t>
        <a:bodyPr/>
        <a:lstStyle/>
        <a:p>
          <a:endParaRPr lang="ru-RU"/>
        </a:p>
      </dgm:t>
    </dgm:pt>
    <dgm:pt modelId="{07BA831A-E35E-4BAE-B4F1-E2CF172A6730}" type="pres">
      <dgm:prSet presAssocID="{4822EA2A-2817-410D-9A16-F2032DA65DD7}" presName="hierChild4" presStyleCnt="0"/>
      <dgm:spPr/>
    </dgm:pt>
    <dgm:pt modelId="{E0BF246E-9715-43E6-9ECE-32915DE539FC}" type="pres">
      <dgm:prSet presAssocID="{4822EA2A-2817-410D-9A16-F2032DA65DD7}" presName="hierChild5" presStyleCnt="0"/>
      <dgm:spPr/>
    </dgm:pt>
    <dgm:pt modelId="{6E5F5FBF-A538-4C96-BA39-784843EF1F9A}" type="pres">
      <dgm:prSet presAssocID="{3079EAE3-09F3-4A3A-8159-9552B04D3BF2}" presName="Name37" presStyleLbl="parChTrans1D2" presStyleIdx="1" presStyleCnt="2"/>
      <dgm:spPr/>
      <dgm:t>
        <a:bodyPr/>
        <a:lstStyle/>
        <a:p>
          <a:endParaRPr lang="ru-RU"/>
        </a:p>
      </dgm:t>
    </dgm:pt>
    <dgm:pt modelId="{2F7A5C27-2B4F-4315-9F54-8E56D0827A00}" type="pres">
      <dgm:prSet presAssocID="{6EC140DA-6881-4F8A-81B8-A902707EBE22}" presName="hierRoot2" presStyleCnt="0">
        <dgm:presLayoutVars>
          <dgm:hierBranch val="init"/>
        </dgm:presLayoutVars>
      </dgm:prSet>
      <dgm:spPr/>
    </dgm:pt>
    <dgm:pt modelId="{F1DC164A-9177-49F5-9198-06994F02EAAF}" type="pres">
      <dgm:prSet presAssocID="{6EC140DA-6881-4F8A-81B8-A902707EBE22}" presName="rootComposite" presStyleCnt="0"/>
      <dgm:spPr/>
    </dgm:pt>
    <dgm:pt modelId="{85C133B2-7FC2-4308-8044-1C04DD773CB9}" type="pres">
      <dgm:prSet presAssocID="{6EC140DA-6881-4F8A-81B8-A902707EBE2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746068-7EF1-4808-9676-97CE9460A371}" type="pres">
      <dgm:prSet presAssocID="{6EC140DA-6881-4F8A-81B8-A902707EBE22}" presName="rootConnector" presStyleLbl="node2" presStyleIdx="1" presStyleCnt="2"/>
      <dgm:spPr/>
      <dgm:t>
        <a:bodyPr/>
        <a:lstStyle/>
        <a:p>
          <a:endParaRPr lang="ru-RU"/>
        </a:p>
      </dgm:t>
    </dgm:pt>
    <dgm:pt modelId="{FACBC864-78A5-4884-868C-39E9233E3F85}" type="pres">
      <dgm:prSet presAssocID="{6EC140DA-6881-4F8A-81B8-A902707EBE22}" presName="hierChild4" presStyleCnt="0"/>
      <dgm:spPr/>
    </dgm:pt>
    <dgm:pt modelId="{4BE5AA17-827F-4F25-BE7D-4288D8F9F8C7}" type="pres">
      <dgm:prSet presAssocID="{6EC140DA-6881-4F8A-81B8-A902707EBE22}" presName="hierChild5" presStyleCnt="0"/>
      <dgm:spPr/>
    </dgm:pt>
    <dgm:pt modelId="{61EAC5FA-84F6-4860-BD24-350373305E9B}" type="pres">
      <dgm:prSet presAssocID="{C83BF37F-0C6A-4463-8923-2E60DF203971}" presName="hierChild3" presStyleCnt="0"/>
      <dgm:spPr/>
    </dgm:pt>
  </dgm:ptLst>
  <dgm:cxnLst>
    <dgm:cxn modelId="{CF897058-34DF-47AD-BE8D-C61AEADAD3BC}" type="presOf" srcId="{4822EA2A-2817-410D-9A16-F2032DA65DD7}" destId="{CACA0D96-3A8F-433D-8995-9D5161E11409}" srcOrd="1" destOrd="0" presId="urn:microsoft.com/office/officeart/2005/8/layout/orgChart1"/>
    <dgm:cxn modelId="{F01A0395-2F48-40B2-97C6-70F501FF1681}" srcId="{2E438FF5-B44E-4041-A4BF-A6A7E5002CDD}" destId="{C83BF37F-0C6A-4463-8923-2E60DF203971}" srcOrd="0" destOrd="0" parTransId="{09D1D347-89F7-48A2-8926-BE2C42A31CE6}" sibTransId="{4466943B-2965-4C99-B635-2D46C96ACB59}"/>
    <dgm:cxn modelId="{D94B3F43-A9E7-4A00-843B-F89BFBBCF9DC}" type="presOf" srcId="{2E438FF5-B44E-4041-A4BF-A6A7E5002CDD}" destId="{05D678DB-9F77-43E1-B03D-C803A2975223}" srcOrd="0" destOrd="0" presId="urn:microsoft.com/office/officeart/2005/8/layout/orgChart1"/>
    <dgm:cxn modelId="{9A18F734-EA94-4BF9-8EB5-E9471B36BA8E}" type="presOf" srcId="{3079EAE3-09F3-4A3A-8159-9552B04D3BF2}" destId="{6E5F5FBF-A538-4C96-BA39-784843EF1F9A}" srcOrd="0" destOrd="0" presId="urn:microsoft.com/office/officeart/2005/8/layout/orgChart1"/>
    <dgm:cxn modelId="{7873E091-27D2-4D17-9656-A0810B816A5C}" type="presOf" srcId="{6EC140DA-6881-4F8A-81B8-A902707EBE22}" destId="{85C133B2-7FC2-4308-8044-1C04DD773CB9}" srcOrd="0" destOrd="0" presId="urn:microsoft.com/office/officeart/2005/8/layout/orgChart1"/>
    <dgm:cxn modelId="{7681A14D-3F46-42EF-A125-B799BAAFD987}" type="presOf" srcId="{4822EA2A-2817-410D-9A16-F2032DA65DD7}" destId="{10360ED4-14F4-465A-800C-B7835FDDBA01}" srcOrd="0" destOrd="0" presId="urn:microsoft.com/office/officeart/2005/8/layout/orgChart1"/>
    <dgm:cxn modelId="{4F832C08-9FFE-49C6-8708-78746A16D5DB}" srcId="{C83BF37F-0C6A-4463-8923-2E60DF203971}" destId="{6EC140DA-6881-4F8A-81B8-A902707EBE22}" srcOrd="1" destOrd="0" parTransId="{3079EAE3-09F3-4A3A-8159-9552B04D3BF2}" sibTransId="{E13D86BF-7FE7-4EE1-A25C-0BE855F4DDCD}"/>
    <dgm:cxn modelId="{BA247336-B956-4661-B14D-4E8D8997119B}" srcId="{C83BF37F-0C6A-4463-8923-2E60DF203971}" destId="{4822EA2A-2817-410D-9A16-F2032DA65DD7}" srcOrd="0" destOrd="0" parTransId="{83C23EE2-E22F-42B4-967E-7D8411C05156}" sibTransId="{B1A24E3E-D4A6-46B1-869B-8B31D258F9C6}"/>
    <dgm:cxn modelId="{79500428-70AD-4AFB-965F-E318EF4CE352}" type="presOf" srcId="{83C23EE2-E22F-42B4-967E-7D8411C05156}" destId="{6C8642F2-8FB5-4720-82EB-99B29EBE9FCC}" srcOrd="0" destOrd="0" presId="urn:microsoft.com/office/officeart/2005/8/layout/orgChart1"/>
    <dgm:cxn modelId="{E0582CBC-5562-466E-91F7-81B14D3BEAFB}" type="presOf" srcId="{6EC140DA-6881-4F8A-81B8-A902707EBE22}" destId="{34746068-7EF1-4808-9676-97CE9460A371}" srcOrd="1" destOrd="0" presId="urn:microsoft.com/office/officeart/2005/8/layout/orgChart1"/>
    <dgm:cxn modelId="{8F81C3C7-C4EA-48F1-A854-67944F8A62C0}" type="presOf" srcId="{C83BF37F-0C6A-4463-8923-2E60DF203971}" destId="{F564C410-23D6-4B69-BC1D-2CFDB91F82CF}" srcOrd="1" destOrd="0" presId="urn:microsoft.com/office/officeart/2005/8/layout/orgChart1"/>
    <dgm:cxn modelId="{ECEDD015-4A3E-4D1D-ACB0-7F36EC4BFD12}" type="presOf" srcId="{C83BF37F-0C6A-4463-8923-2E60DF203971}" destId="{E5D2860A-9E52-44FA-92BC-A6F9E5F53A5C}" srcOrd="0" destOrd="0" presId="urn:microsoft.com/office/officeart/2005/8/layout/orgChart1"/>
    <dgm:cxn modelId="{4E3E8451-840C-4872-A266-340F20BA1757}" type="presParOf" srcId="{05D678DB-9F77-43E1-B03D-C803A2975223}" destId="{FF3F91E0-207F-4DDD-B99E-7B27CB89C767}" srcOrd="0" destOrd="0" presId="urn:microsoft.com/office/officeart/2005/8/layout/orgChart1"/>
    <dgm:cxn modelId="{252E43FF-1D14-454B-B4F0-E65B92D98474}" type="presParOf" srcId="{FF3F91E0-207F-4DDD-B99E-7B27CB89C767}" destId="{A9165B25-58FB-4BE9-AEB6-DB7626D1E745}" srcOrd="0" destOrd="0" presId="urn:microsoft.com/office/officeart/2005/8/layout/orgChart1"/>
    <dgm:cxn modelId="{4FC5D6DA-5EC6-48B5-AAAA-0BAC4FBBDC86}" type="presParOf" srcId="{A9165B25-58FB-4BE9-AEB6-DB7626D1E745}" destId="{E5D2860A-9E52-44FA-92BC-A6F9E5F53A5C}" srcOrd="0" destOrd="0" presId="urn:microsoft.com/office/officeart/2005/8/layout/orgChart1"/>
    <dgm:cxn modelId="{208E89B6-F819-446F-B1CD-C567CC940DE3}" type="presParOf" srcId="{A9165B25-58FB-4BE9-AEB6-DB7626D1E745}" destId="{F564C410-23D6-4B69-BC1D-2CFDB91F82CF}" srcOrd="1" destOrd="0" presId="urn:microsoft.com/office/officeart/2005/8/layout/orgChart1"/>
    <dgm:cxn modelId="{CB546BA3-0AEF-43D7-9398-0F849D9D9C71}" type="presParOf" srcId="{FF3F91E0-207F-4DDD-B99E-7B27CB89C767}" destId="{FCAF221A-9914-42A0-859B-BF0CDB64AE11}" srcOrd="1" destOrd="0" presId="urn:microsoft.com/office/officeart/2005/8/layout/orgChart1"/>
    <dgm:cxn modelId="{6D5AE8E5-C9EA-42CF-AA55-2D8B5C9B4AC2}" type="presParOf" srcId="{FCAF221A-9914-42A0-859B-BF0CDB64AE11}" destId="{6C8642F2-8FB5-4720-82EB-99B29EBE9FCC}" srcOrd="0" destOrd="0" presId="urn:microsoft.com/office/officeart/2005/8/layout/orgChart1"/>
    <dgm:cxn modelId="{05FFF236-4D4A-4C0A-9083-3F8845ECA073}" type="presParOf" srcId="{FCAF221A-9914-42A0-859B-BF0CDB64AE11}" destId="{C89B4A0E-E873-46A0-9CE2-433E35686391}" srcOrd="1" destOrd="0" presId="urn:microsoft.com/office/officeart/2005/8/layout/orgChart1"/>
    <dgm:cxn modelId="{05F74B48-AED3-4F80-B051-CC67B34D1393}" type="presParOf" srcId="{C89B4A0E-E873-46A0-9CE2-433E35686391}" destId="{F965042A-97A9-4015-BDC2-5BDD628B403D}" srcOrd="0" destOrd="0" presId="urn:microsoft.com/office/officeart/2005/8/layout/orgChart1"/>
    <dgm:cxn modelId="{4CA4A6AD-A605-426D-BEF5-DC1DEE76D28A}" type="presParOf" srcId="{F965042A-97A9-4015-BDC2-5BDD628B403D}" destId="{10360ED4-14F4-465A-800C-B7835FDDBA01}" srcOrd="0" destOrd="0" presId="urn:microsoft.com/office/officeart/2005/8/layout/orgChart1"/>
    <dgm:cxn modelId="{BB1A95C8-29C7-4603-8559-39CB1E39C739}" type="presParOf" srcId="{F965042A-97A9-4015-BDC2-5BDD628B403D}" destId="{CACA0D96-3A8F-433D-8995-9D5161E11409}" srcOrd="1" destOrd="0" presId="urn:microsoft.com/office/officeart/2005/8/layout/orgChart1"/>
    <dgm:cxn modelId="{394C91FA-5D77-477D-AC0A-D592BD437B44}" type="presParOf" srcId="{C89B4A0E-E873-46A0-9CE2-433E35686391}" destId="{07BA831A-E35E-4BAE-B4F1-E2CF172A6730}" srcOrd="1" destOrd="0" presId="urn:microsoft.com/office/officeart/2005/8/layout/orgChart1"/>
    <dgm:cxn modelId="{37CE42C4-82DB-4E5F-999F-35D4A4C149A1}" type="presParOf" srcId="{C89B4A0E-E873-46A0-9CE2-433E35686391}" destId="{E0BF246E-9715-43E6-9ECE-32915DE539FC}" srcOrd="2" destOrd="0" presId="urn:microsoft.com/office/officeart/2005/8/layout/orgChart1"/>
    <dgm:cxn modelId="{7B1CBE16-FDEF-41D7-8CE5-915C4CD0441E}" type="presParOf" srcId="{FCAF221A-9914-42A0-859B-BF0CDB64AE11}" destId="{6E5F5FBF-A538-4C96-BA39-784843EF1F9A}" srcOrd="2" destOrd="0" presId="urn:microsoft.com/office/officeart/2005/8/layout/orgChart1"/>
    <dgm:cxn modelId="{52DA2D62-CD00-48C5-8FCF-D8A84452D538}" type="presParOf" srcId="{FCAF221A-9914-42A0-859B-BF0CDB64AE11}" destId="{2F7A5C27-2B4F-4315-9F54-8E56D0827A00}" srcOrd="3" destOrd="0" presId="urn:microsoft.com/office/officeart/2005/8/layout/orgChart1"/>
    <dgm:cxn modelId="{0F4F5BB5-0A6A-4267-8081-5D9325DCBC15}" type="presParOf" srcId="{2F7A5C27-2B4F-4315-9F54-8E56D0827A00}" destId="{F1DC164A-9177-49F5-9198-06994F02EAAF}" srcOrd="0" destOrd="0" presId="urn:microsoft.com/office/officeart/2005/8/layout/orgChart1"/>
    <dgm:cxn modelId="{AFC7467C-E249-4D84-912E-687E67AA7642}" type="presParOf" srcId="{F1DC164A-9177-49F5-9198-06994F02EAAF}" destId="{85C133B2-7FC2-4308-8044-1C04DD773CB9}" srcOrd="0" destOrd="0" presId="urn:microsoft.com/office/officeart/2005/8/layout/orgChart1"/>
    <dgm:cxn modelId="{D3178FDE-F537-4765-9B06-B79B73853992}" type="presParOf" srcId="{F1DC164A-9177-49F5-9198-06994F02EAAF}" destId="{34746068-7EF1-4808-9676-97CE9460A371}" srcOrd="1" destOrd="0" presId="urn:microsoft.com/office/officeart/2005/8/layout/orgChart1"/>
    <dgm:cxn modelId="{A6FC3600-3848-41F0-AA47-0A224E1A635A}" type="presParOf" srcId="{2F7A5C27-2B4F-4315-9F54-8E56D0827A00}" destId="{FACBC864-78A5-4884-868C-39E9233E3F85}" srcOrd="1" destOrd="0" presId="urn:microsoft.com/office/officeart/2005/8/layout/orgChart1"/>
    <dgm:cxn modelId="{4BCD8DD6-76EC-4AAA-9FAB-8697A5732A28}" type="presParOf" srcId="{2F7A5C27-2B4F-4315-9F54-8E56D0827A00}" destId="{4BE5AA17-827F-4F25-BE7D-4288D8F9F8C7}" srcOrd="2" destOrd="0" presId="urn:microsoft.com/office/officeart/2005/8/layout/orgChart1"/>
    <dgm:cxn modelId="{A401364D-71A8-4644-A81C-B8EE61D0CE80}" type="presParOf" srcId="{FF3F91E0-207F-4DDD-B99E-7B27CB89C767}" destId="{61EAC5FA-84F6-4860-BD24-350373305E9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D98D35-12ED-4F8E-8040-B41D37F85BB3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A937BF74-42D4-4AA1-8E9D-E89560FF39B6}">
      <dgm:prSet phldrT="[Текст]" custT="1"/>
      <dgm:spPr/>
      <dgm:t>
        <a:bodyPr/>
        <a:lstStyle/>
        <a:p>
          <a:r>
            <a:rPr lang="en-US" sz="1400" b="0" dirty="0"/>
            <a:t>initial structure of incentives</a:t>
          </a:r>
          <a:endParaRPr lang="ru-RU" sz="1400" b="0" dirty="0"/>
        </a:p>
      </dgm:t>
    </dgm:pt>
    <dgm:pt modelId="{6C7D4145-7758-4FDE-8048-A98CDC40C0FD}" type="parTrans" cxnId="{272B9E83-B76E-4178-A00B-43919EB91A83}">
      <dgm:prSet/>
      <dgm:spPr/>
      <dgm:t>
        <a:bodyPr/>
        <a:lstStyle/>
        <a:p>
          <a:endParaRPr lang="ru-RU"/>
        </a:p>
      </dgm:t>
    </dgm:pt>
    <dgm:pt modelId="{A79A46AC-D2C2-4A06-969B-FD4C7E6931C7}" type="sibTrans" cxnId="{272B9E83-B76E-4178-A00B-43919EB91A83}">
      <dgm:prSet/>
      <dgm:spPr/>
      <dgm:t>
        <a:bodyPr/>
        <a:lstStyle/>
        <a:p>
          <a:endParaRPr lang="ru-RU"/>
        </a:p>
      </dgm:t>
    </dgm:pt>
    <dgm:pt modelId="{C242B9AA-D760-4380-B3B7-66916741DE86}">
      <dgm:prSet phldrT="[Текст]" custT="1"/>
      <dgm:spPr/>
      <dgm:t>
        <a:bodyPr/>
        <a:lstStyle/>
        <a:p>
          <a:r>
            <a:rPr lang="en-US" sz="1400" dirty="0" smtClean="0"/>
            <a:t>equilibrium </a:t>
          </a:r>
          <a:r>
            <a:rPr lang="en-US" sz="1400" dirty="0"/>
            <a:t>practices (institutions)</a:t>
          </a:r>
          <a:endParaRPr lang="ru-RU" sz="1400" dirty="0"/>
        </a:p>
      </dgm:t>
    </dgm:pt>
    <dgm:pt modelId="{0E2F433C-EA8F-4E2D-91E4-613D33B0F227}" type="parTrans" cxnId="{1AE1DDE9-1809-4B85-BB99-BB19D4561BD7}">
      <dgm:prSet/>
      <dgm:spPr/>
      <dgm:t>
        <a:bodyPr/>
        <a:lstStyle/>
        <a:p>
          <a:endParaRPr lang="ru-RU"/>
        </a:p>
      </dgm:t>
    </dgm:pt>
    <dgm:pt modelId="{61C5D642-8EB1-421B-B20D-943C30D18A5F}" type="sibTrans" cxnId="{1AE1DDE9-1809-4B85-BB99-BB19D4561BD7}">
      <dgm:prSet/>
      <dgm:spPr/>
      <dgm:t>
        <a:bodyPr/>
        <a:lstStyle/>
        <a:p>
          <a:endParaRPr lang="ru-RU"/>
        </a:p>
      </dgm:t>
    </dgm:pt>
    <dgm:pt modelId="{D8C5A41B-0F60-4F02-B1D3-1F2B10982ABC}">
      <dgm:prSet phldrT="[Текст]" custT="1"/>
      <dgm:spPr/>
      <dgm:t>
        <a:bodyPr/>
        <a:lstStyle/>
        <a:p>
          <a:r>
            <a:rPr lang="en-US" sz="1300" dirty="0"/>
            <a:t>structure of incentives under constraints of institutions</a:t>
          </a:r>
          <a:endParaRPr lang="ru-RU" sz="1300" dirty="0"/>
        </a:p>
      </dgm:t>
    </dgm:pt>
    <dgm:pt modelId="{094730A9-2647-43CF-87B7-047A2633CE55}" type="parTrans" cxnId="{B39E444E-73C7-4AC0-8386-EF71CFE2C607}">
      <dgm:prSet/>
      <dgm:spPr/>
      <dgm:t>
        <a:bodyPr/>
        <a:lstStyle/>
        <a:p>
          <a:endParaRPr lang="ru-RU"/>
        </a:p>
      </dgm:t>
    </dgm:pt>
    <dgm:pt modelId="{4E7C888D-6FDA-414C-BF05-D7F8ADA8B901}" type="sibTrans" cxnId="{B39E444E-73C7-4AC0-8386-EF71CFE2C607}">
      <dgm:prSet/>
      <dgm:spPr/>
      <dgm:t>
        <a:bodyPr/>
        <a:lstStyle/>
        <a:p>
          <a:endParaRPr lang="ru-RU"/>
        </a:p>
      </dgm:t>
    </dgm:pt>
    <dgm:pt modelId="{5748801A-6A87-455E-937A-5CB01B6CEC95}" type="pres">
      <dgm:prSet presAssocID="{80D98D35-12ED-4F8E-8040-B41D37F85BB3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9D83E98E-F674-4542-B782-8E066DA12E3B}" type="pres">
      <dgm:prSet presAssocID="{A937BF74-42D4-4AA1-8E9D-E89560FF39B6}" presName="Accent1" presStyleCnt="0"/>
      <dgm:spPr/>
    </dgm:pt>
    <dgm:pt modelId="{A7A7071F-AE80-42F7-9841-31FF9652BC70}" type="pres">
      <dgm:prSet presAssocID="{A937BF74-42D4-4AA1-8E9D-E89560FF39B6}" presName="Accent" presStyleLbl="node1" presStyleIdx="0" presStyleCnt="3"/>
      <dgm:spPr/>
    </dgm:pt>
    <dgm:pt modelId="{1EFE78A2-549A-404C-9A03-004D327ED512}" type="pres">
      <dgm:prSet presAssocID="{A937BF74-42D4-4AA1-8E9D-E89560FF39B6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A1E75E-26BC-4F21-AB6D-608557840B1D}" type="pres">
      <dgm:prSet presAssocID="{C242B9AA-D760-4380-B3B7-66916741DE86}" presName="Accent2" presStyleCnt="0"/>
      <dgm:spPr/>
    </dgm:pt>
    <dgm:pt modelId="{959B97E7-66DB-4111-94A0-F05481A5CD35}" type="pres">
      <dgm:prSet presAssocID="{C242B9AA-D760-4380-B3B7-66916741DE86}" presName="Accent" presStyleLbl="node1" presStyleIdx="1" presStyleCnt="3"/>
      <dgm:spPr/>
    </dgm:pt>
    <dgm:pt modelId="{F69C0BF8-0834-4A4F-BE6D-DD614B0DC096}" type="pres">
      <dgm:prSet presAssocID="{C242B9AA-D760-4380-B3B7-66916741DE86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0B1E3D-39AA-449E-B481-9E67EF5CBFFA}" type="pres">
      <dgm:prSet presAssocID="{D8C5A41B-0F60-4F02-B1D3-1F2B10982ABC}" presName="Accent3" presStyleCnt="0"/>
      <dgm:spPr/>
    </dgm:pt>
    <dgm:pt modelId="{C20E7602-589A-4A4B-A927-4CF711CE8C82}" type="pres">
      <dgm:prSet presAssocID="{D8C5A41B-0F60-4F02-B1D3-1F2B10982ABC}" presName="Accent" presStyleLbl="node1" presStyleIdx="2" presStyleCnt="3"/>
      <dgm:spPr/>
    </dgm:pt>
    <dgm:pt modelId="{3A02DE93-E7AD-43D6-A502-5763B512AAF6}" type="pres">
      <dgm:prSet presAssocID="{D8C5A41B-0F60-4F02-B1D3-1F2B10982ABC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9E444E-73C7-4AC0-8386-EF71CFE2C607}" srcId="{80D98D35-12ED-4F8E-8040-B41D37F85BB3}" destId="{D8C5A41B-0F60-4F02-B1D3-1F2B10982ABC}" srcOrd="2" destOrd="0" parTransId="{094730A9-2647-43CF-87B7-047A2633CE55}" sibTransId="{4E7C888D-6FDA-414C-BF05-D7F8ADA8B901}"/>
    <dgm:cxn modelId="{79D46E84-DE91-4B5D-B2A4-2BD2301815AC}" type="presOf" srcId="{A937BF74-42D4-4AA1-8E9D-E89560FF39B6}" destId="{1EFE78A2-549A-404C-9A03-004D327ED512}" srcOrd="0" destOrd="0" presId="urn:microsoft.com/office/officeart/2009/layout/CircleArrowProcess"/>
    <dgm:cxn modelId="{1AE1DDE9-1809-4B85-BB99-BB19D4561BD7}" srcId="{80D98D35-12ED-4F8E-8040-B41D37F85BB3}" destId="{C242B9AA-D760-4380-B3B7-66916741DE86}" srcOrd="1" destOrd="0" parTransId="{0E2F433C-EA8F-4E2D-91E4-613D33B0F227}" sibTransId="{61C5D642-8EB1-421B-B20D-943C30D18A5F}"/>
    <dgm:cxn modelId="{272B9E83-B76E-4178-A00B-43919EB91A83}" srcId="{80D98D35-12ED-4F8E-8040-B41D37F85BB3}" destId="{A937BF74-42D4-4AA1-8E9D-E89560FF39B6}" srcOrd="0" destOrd="0" parTransId="{6C7D4145-7758-4FDE-8048-A98CDC40C0FD}" sibTransId="{A79A46AC-D2C2-4A06-969B-FD4C7E6931C7}"/>
    <dgm:cxn modelId="{3F3682BC-10AD-42C4-8FF1-7828509DA196}" type="presOf" srcId="{80D98D35-12ED-4F8E-8040-B41D37F85BB3}" destId="{5748801A-6A87-455E-937A-5CB01B6CEC95}" srcOrd="0" destOrd="0" presId="urn:microsoft.com/office/officeart/2009/layout/CircleArrowProcess"/>
    <dgm:cxn modelId="{17DE5ACB-AE0A-4399-A5A2-698F245F5591}" type="presOf" srcId="{C242B9AA-D760-4380-B3B7-66916741DE86}" destId="{F69C0BF8-0834-4A4F-BE6D-DD614B0DC096}" srcOrd="0" destOrd="0" presId="urn:microsoft.com/office/officeart/2009/layout/CircleArrowProcess"/>
    <dgm:cxn modelId="{F608C0A7-30A6-46F6-B42B-836942AC3166}" type="presOf" srcId="{D8C5A41B-0F60-4F02-B1D3-1F2B10982ABC}" destId="{3A02DE93-E7AD-43D6-A502-5763B512AAF6}" srcOrd="0" destOrd="0" presId="urn:microsoft.com/office/officeart/2009/layout/CircleArrowProcess"/>
    <dgm:cxn modelId="{8EFC70DD-09A0-45D8-AA16-1D969908FFFD}" type="presParOf" srcId="{5748801A-6A87-455E-937A-5CB01B6CEC95}" destId="{9D83E98E-F674-4542-B782-8E066DA12E3B}" srcOrd="0" destOrd="0" presId="urn:microsoft.com/office/officeart/2009/layout/CircleArrowProcess"/>
    <dgm:cxn modelId="{E6B06E29-0C27-4C7C-8337-C5A905B37490}" type="presParOf" srcId="{9D83E98E-F674-4542-B782-8E066DA12E3B}" destId="{A7A7071F-AE80-42F7-9841-31FF9652BC70}" srcOrd="0" destOrd="0" presId="urn:microsoft.com/office/officeart/2009/layout/CircleArrowProcess"/>
    <dgm:cxn modelId="{9BBC9CB4-536B-4C1C-9AA6-27EA5C091E1E}" type="presParOf" srcId="{5748801A-6A87-455E-937A-5CB01B6CEC95}" destId="{1EFE78A2-549A-404C-9A03-004D327ED512}" srcOrd="1" destOrd="0" presId="urn:microsoft.com/office/officeart/2009/layout/CircleArrowProcess"/>
    <dgm:cxn modelId="{B4D68ABC-BF84-4B96-89A9-1950BFE3E298}" type="presParOf" srcId="{5748801A-6A87-455E-937A-5CB01B6CEC95}" destId="{D3A1E75E-26BC-4F21-AB6D-608557840B1D}" srcOrd="2" destOrd="0" presId="urn:microsoft.com/office/officeart/2009/layout/CircleArrowProcess"/>
    <dgm:cxn modelId="{10466ACC-74F8-493D-9702-7B0A56B7CFE2}" type="presParOf" srcId="{D3A1E75E-26BC-4F21-AB6D-608557840B1D}" destId="{959B97E7-66DB-4111-94A0-F05481A5CD35}" srcOrd="0" destOrd="0" presId="urn:microsoft.com/office/officeart/2009/layout/CircleArrowProcess"/>
    <dgm:cxn modelId="{B2DFD9FA-A1BF-49E9-BD88-43F23B3AF7DB}" type="presParOf" srcId="{5748801A-6A87-455E-937A-5CB01B6CEC95}" destId="{F69C0BF8-0834-4A4F-BE6D-DD614B0DC096}" srcOrd="3" destOrd="0" presId="urn:microsoft.com/office/officeart/2009/layout/CircleArrowProcess"/>
    <dgm:cxn modelId="{82451177-1546-45CC-93A5-96AEE7D63BCE}" type="presParOf" srcId="{5748801A-6A87-455E-937A-5CB01B6CEC95}" destId="{BE0B1E3D-39AA-449E-B481-9E67EF5CBFFA}" srcOrd="4" destOrd="0" presId="urn:microsoft.com/office/officeart/2009/layout/CircleArrowProcess"/>
    <dgm:cxn modelId="{6C233A8E-DF27-4C3B-9639-E4A1FCDEB9D3}" type="presParOf" srcId="{BE0B1E3D-39AA-449E-B481-9E67EF5CBFFA}" destId="{C20E7602-589A-4A4B-A927-4CF711CE8C82}" srcOrd="0" destOrd="0" presId="urn:microsoft.com/office/officeart/2009/layout/CircleArrowProcess"/>
    <dgm:cxn modelId="{41E12D50-7FE5-4E45-A58B-5F0B91EAC5D9}" type="presParOf" srcId="{5748801A-6A87-455E-937A-5CB01B6CEC95}" destId="{3A02DE93-E7AD-43D6-A502-5763B512AAF6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5F5FBF-A538-4C96-BA39-784843EF1F9A}">
      <dsp:nvSpPr>
        <dsp:cNvPr id="0" name=""/>
        <dsp:cNvSpPr/>
      </dsp:nvSpPr>
      <dsp:spPr>
        <a:xfrm>
          <a:off x="3564396" y="1893713"/>
          <a:ext cx="1950606" cy="6770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534"/>
              </a:lnTo>
              <a:lnTo>
                <a:pt x="1950606" y="338534"/>
              </a:lnTo>
              <a:lnTo>
                <a:pt x="1950606" y="67706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8642F2-8FB5-4720-82EB-99B29EBE9FCC}">
      <dsp:nvSpPr>
        <dsp:cNvPr id="0" name=""/>
        <dsp:cNvSpPr/>
      </dsp:nvSpPr>
      <dsp:spPr>
        <a:xfrm>
          <a:off x="1613789" y="1893713"/>
          <a:ext cx="1950606" cy="677069"/>
        </a:xfrm>
        <a:custGeom>
          <a:avLst/>
          <a:gdLst/>
          <a:ahLst/>
          <a:cxnLst/>
          <a:rect l="0" t="0" r="0" b="0"/>
          <a:pathLst>
            <a:path>
              <a:moveTo>
                <a:pt x="1950606" y="0"/>
              </a:moveTo>
              <a:lnTo>
                <a:pt x="1950606" y="338534"/>
              </a:lnTo>
              <a:lnTo>
                <a:pt x="0" y="338534"/>
              </a:lnTo>
              <a:lnTo>
                <a:pt x="0" y="67706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D2860A-9E52-44FA-92BC-A6F9E5F53A5C}">
      <dsp:nvSpPr>
        <dsp:cNvPr id="0" name=""/>
        <dsp:cNvSpPr/>
      </dsp:nvSpPr>
      <dsp:spPr>
        <a:xfrm>
          <a:off x="1952324" y="281641"/>
          <a:ext cx="3224142" cy="16120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Трактовки понятия «институт»</a:t>
          </a:r>
          <a:endParaRPr lang="ru-RU" sz="2300" kern="1200" dirty="0"/>
        </a:p>
      </dsp:txBody>
      <dsp:txXfrm>
        <a:off x="1952324" y="281641"/>
        <a:ext cx="3224142" cy="1612071"/>
      </dsp:txXfrm>
    </dsp:sp>
    <dsp:sp modelId="{10360ED4-14F4-465A-800C-B7835FDDBA01}">
      <dsp:nvSpPr>
        <dsp:cNvPr id="0" name=""/>
        <dsp:cNvSpPr/>
      </dsp:nvSpPr>
      <dsp:spPr>
        <a:xfrm>
          <a:off x="1718" y="2570782"/>
          <a:ext cx="3224142" cy="16120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Учреждение, организация – «сложный агент»</a:t>
          </a:r>
          <a:endParaRPr lang="ru-RU" sz="2300" kern="1200" dirty="0"/>
        </a:p>
      </dsp:txBody>
      <dsp:txXfrm>
        <a:off x="1718" y="2570782"/>
        <a:ext cx="3224142" cy="1612071"/>
      </dsp:txXfrm>
    </dsp:sp>
    <dsp:sp modelId="{85C133B2-7FC2-4308-8044-1C04DD773CB9}">
      <dsp:nvSpPr>
        <dsp:cNvPr id="0" name=""/>
        <dsp:cNvSpPr/>
      </dsp:nvSpPr>
      <dsp:spPr>
        <a:xfrm>
          <a:off x="3902930" y="2570782"/>
          <a:ext cx="3224142" cy="16120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«Правила игры» и социальные практики – то, что регулирует взаимодействие агентов</a:t>
          </a:r>
          <a:endParaRPr lang="ru-RU" sz="2300" b="1" kern="1200" dirty="0"/>
        </a:p>
      </dsp:txBody>
      <dsp:txXfrm>
        <a:off x="3902930" y="2570782"/>
        <a:ext cx="3224142" cy="16120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A7071F-AE80-42F7-9841-31FF9652BC70}">
      <dsp:nvSpPr>
        <dsp:cNvPr id="0" name=""/>
        <dsp:cNvSpPr/>
      </dsp:nvSpPr>
      <dsp:spPr>
        <a:xfrm>
          <a:off x="1334074" y="0"/>
          <a:ext cx="1901860" cy="190215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FE78A2-549A-404C-9A03-004D327ED512}">
      <dsp:nvSpPr>
        <dsp:cNvPr id="0" name=""/>
        <dsp:cNvSpPr/>
      </dsp:nvSpPr>
      <dsp:spPr>
        <a:xfrm>
          <a:off x="1754448" y="686733"/>
          <a:ext cx="1056827" cy="528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/>
            <a:t>initial structure of incentives</a:t>
          </a:r>
          <a:endParaRPr lang="ru-RU" sz="1400" b="0" kern="1200" dirty="0"/>
        </a:p>
      </dsp:txBody>
      <dsp:txXfrm>
        <a:off x="1754448" y="686733"/>
        <a:ext cx="1056827" cy="528287"/>
      </dsp:txXfrm>
    </dsp:sp>
    <dsp:sp modelId="{959B97E7-66DB-4111-94A0-F05481A5CD35}">
      <dsp:nvSpPr>
        <dsp:cNvPr id="0" name=""/>
        <dsp:cNvSpPr/>
      </dsp:nvSpPr>
      <dsp:spPr>
        <a:xfrm>
          <a:off x="805839" y="1092926"/>
          <a:ext cx="1901860" cy="190215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9C0BF8-0834-4A4F-BE6D-DD614B0DC096}">
      <dsp:nvSpPr>
        <dsp:cNvPr id="0" name=""/>
        <dsp:cNvSpPr/>
      </dsp:nvSpPr>
      <dsp:spPr>
        <a:xfrm>
          <a:off x="1228356" y="1785982"/>
          <a:ext cx="1056827" cy="528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equilibrium </a:t>
          </a:r>
          <a:r>
            <a:rPr lang="en-US" sz="1400" kern="1200" dirty="0"/>
            <a:t>practices (institutions)</a:t>
          </a:r>
          <a:endParaRPr lang="ru-RU" sz="1400" kern="1200" dirty="0"/>
        </a:p>
      </dsp:txBody>
      <dsp:txXfrm>
        <a:off x="1228356" y="1785982"/>
        <a:ext cx="1056827" cy="528287"/>
      </dsp:txXfrm>
    </dsp:sp>
    <dsp:sp modelId="{C20E7602-589A-4A4B-A927-4CF711CE8C82}">
      <dsp:nvSpPr>
        <dsp:cNvPr id="0" name=""/>
        <dsp:cNvSpPr/>
      </dsp:nvSpPr>
      <dsp:spPr>
        <a:xfrm>
          <a:off x="1469437" y="2316640"/>
          <a:ext cx="1633992" cy="1634647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02DE93-E7AD-43D6-A502-5763B512AAF6}">
      <dsp:nvSpPr>
        <dsp:cNvPr id="0" name=""/>
        <dsp:cNvSpPr/>
      </dsp:nvSpPr>
      <dsp:spPr>
        <a:xfrm>
          <a:off x="1756948" y="2886811"/>
          <a:ext cx="1056827" cy="528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structure of incentives under constraints of institutions</a:t>
          </a:r>
          <a:endParaRPr lang="ru-RU" sz="1300" kern="1200" dirty="0"/>
        </a:p>
      </dsp:txBody>
      <dsp:txXfrm>
        <a:off x="1756948" y="2886811"/>
        <a:ext cx="1056827" cy="5282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>
              <a:latin typeface="Myriad Pro" panose="020B0503030403020204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6E12C2-1393-4680-AE16-63A69B01D693}" type="datetimeFigureOut">
              <a:rPr lang="ru-RU" smtClean="0">
                <a:latin typeface="Myriad Pro" panose="020B0503030403020204" pitchFamily="34" charset="0"/>
              </a:rPr>
              <a:pPr/>
              <a:t>30.09.2022</a:t>
            </a:fld>
            <a:endParaRPr lang="ru-RU" dirty="0">
              <a:latin typeface="Myriad Pro" panose="020B0503030403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>
              <a:latin typeface="Myriad Pro" panose="020B0503030403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30092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87F0E-3F3C-40FB-836E-28858F8ECD1A}" type="slidenum">
              <a:rPr lang="ru-RU" smtClean="0">
                <a:latin typeface="Myriad Pro" panose="020B0503030403020204" pitchFamily="34" charset="0"/>
              </a:rPr>
              <a:pPr/>
              <a:t>‹#›</a:t>
            </a:fld>
            <a:endParaRPr lang="ru-RU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096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yriad Pro" panose="020B0503030403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yriad Pro" panose="020B0503030403020204" pitchFamily="34" charset="0"/>
              </a:defRPr>
            </a:lvl1pPr>
          </a:lstStyle>
          <a:p>
            <a:fld id="{70EA06D2-6933-477B-8F19-09E82D9D2924}" type="datetimeFigureOut">
              <a:rPr lang="ru-RU" smtClean="0"/>
              <a:pPr/>
              <a:t>30.09.2022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yriad Pro" panose="020B0503030403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yriad Pro" panose="020B0503030403020204" pitchFamily="34" charset="0"/>
              </a:defRPr>
            </a:lvl1pPr>
          </a:lstStyle>
          <a:p>
            <a:fld id="{691879DC-138F-458A-B169-C7778CF530B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0133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Myriad Pro" panose="020B0503030403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yriad Pro" panose="020B0503030403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yriad Pro" panose="020B0503030403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yriad Pro" panose="020B0503030403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yriad Pro" panose="020B0503030403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879DC-138F-458A-B169-C7778CF530BB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1639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879DC-138F-458A-B169-C7778CF530BB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723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AB58-CAD7-44F2-943F-7B4EB5353259}" type="datetime1">
              <a:rPr lang="ru-RU" smtClean="0"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68D8-1BE4-4C89-B348-8FD38D2AAE83}" type="datetime1">
              <a:rPr lang="ru-RU" smtClean="0"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2C3A1-320D-4433-88D8-F3BEC02F39A7}" type="datetime1">
              <a:rPr lang="ru-RU" smtClean="0"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784C0-8085-408E-92F0-B47D40BD1718}" type="datetime1">
              <a:rPr lang="ru-RU" smtClean="0"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A6D86-507D-4F8E-87FB-B4217CE70939}" type="datetime1">
              <a:rPr lang="ru-RU" smtClean="0"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884B-9CE4-4A61-9710-997E15563AD8}" type="datetime1">
              <a:rPr lang="ru-RU" smtClean="0"/>
              <a:t>30.09.2022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9D035-8A17-4DEF-B87D-48F3249D5435}" type="datetime1">
              <a:rPr lang="ru-RU" smtClean="0"/>
              <a:t>30.09.2022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E19B-DDA7-43F9-87E6-B611B82D3A18}" type="datetime1">
              <a:rPr lang="ru-RU" smtClean="0"/>
              <a:t>30.09.2022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E44A3-A5E4-4F15-A0C2-15C4E15E1CF5}" type="datetime1">
              <a:rPr lang="ru-RU" smtClean="0"/>
              <a:t>30.09.2022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0A29-9E1D-452A-885F-11FB0232F142}" type="datetime1">
              <a:rPr lang="ru-RU" smtClean="0"/>
              <a:t>30.09.2022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5315-90DC-46A1-BEFF-F878ECCA0A33}" type="datetime1">
              <a:rPr lang="ru-RU" smtClean="0"/>
              <a:t>30.09.2022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fld id="{14765E68-E2B8-464F-B1E9-F6F1566C1BD2}" type="datetime1">
              <a:rPr lang="ru-RU" smtClean="0"/>
              <a:t>30.09.2022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success-equation.com/urn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196753"/>
            <a:ext cx="8640960" cy="4487765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Лекция</a:t>
            </a:r>
            <a:r>
              <a:rPr lang="ru-RU" sz="3200" b="1" dirty="0" smtClean="0">
                <a:latin typeface="Myriad Pro" pitchFamily="34" charset="0"/>
              </a:rPr>
              <a:t> </a:t>
            </a:r>
            <a:r>
              <a:rPr lang="ru-RU" sz="3200" b="1" dirty="0"/>
              <a:t>4</a:t>
            </a:r>
            <a:r>
              <a:rPr lang="ru-RU" sz="3200" b="1" dirty="0" smtClean="0">
                <a:latin typeface="Myriad Pro" pitchFamily="34" charset="0"/>
              </a:rPr>
              <a:t>.</a:t>
            </a:r>
            <a:br>
              <a:rPr lang="ru-RU" sz="3200" b="1" dirty="0" smtClean="0">
                <a:latin typeface="Myriad Pro" pitchFamily="34" charset="0"/>
              </a:rPr>
            </a:br>
            <a:r>
              <a:rPr lang="ru-RU" sz="3200" b="1" dirty="0" smtClean="0">
                <a:latin typeface="Myriad Pro" pitchFamily="34" charset="0"/>
              </a:rPr>
              <a:t/>
            </a:r>
            <a:br>
              <a:rPr lang="ru-RU" sz="3200" b="1" dirty="0" smtClean="0">
                <a:latin typeface="Myriad Pro" pitchFamily="34" charset="0"/>
              </a:rPr>
            </a:br>
            <a:r>
              <a:rPr lang="ru-RU" sz="3200" b="1" dirty="0" smtClean="0"/>
              <a:t>И</a:t>
            </a:r>
            <a:r>
              <a:rPr lang="ru-RU" sz="3200" b="1" dirty="0" smtClean="0">
                <a:latin typeface="Myriad Pro" pitchFamily="34" charset="0"/>
              </a:rPr>
              <a:t>нституты и институциональный подход</a:t>
            </a:r>
            <a:endParaRPr lang="ru-RU" sz="3200" b="1" dirty="0">
              <a:latin typeface="Myriad Pro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19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Myriad Pro" pitchFamily="34" charset="0"/>
              </a:rPr>
              <a:t>Институты </a:t>
            </a:r>
            <a:r>
              <a:rPr lang="ru-RU" sz="3200" b="1" dirty="0" smtClean="0"/>
              <a:t>как «правила игры»</a:t>
            </a:r>
            <a:r>
              <a:rPr lang="ru-RU" sz="3200" b="1" dirty="0" smtClean="0">
                <a:latin typeface="Myriad Pro" pitchFamily="34" charset="0"/>
              </a:rPr>
              <a:t> </a:t>
            </a:r>
            <a:endParaRPr lang="ru-RU" sz="3200" b="1" dirty="0">
              <a:latin typeface="Myriad Pro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268760"/>
            <a:ext cx="7992888" cy="558924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Myriad Pro" pitchFamily="34" charset="0"/>
              </a:rPr>
              <a:t>Дуглас Норт</a:t>
            </a:r>
            <a:r>
              <a:rPr lang="ru-RU" sz="2400" dirty="0" smtClean="0">
                <a:latin typeface="Myriad Pro" pitchFamily="34" charset="0"/>
              </a:rPr>
              <a:t>: </a:t>
            </a:r>
            <a:r>
              <a:rPr lang="ru-RU" altLang="ru-RU" sz="2400" i="1" dirty="0">
                <a:latin typeface="Myriad Pro" pitchFamily="34" charset="0"/>
              </a:rPr>
              <a:t>«Институты – это «правила игры» </a:t>
            </a:r>
            <a:r>
              <a:rPr lang="ru-RU" altLang="ru-RU" sz="2400" dirty="0">
                <a:latin typeface="Myriad Pro" pitchFamily="34" charset="0"/>
              </a:rPr>
              <a:t>в обществе, или, выражаясь более формально, созданные человеком ограничительные рамки, которые организуют взаимоотношения между людьми» </a:t>
            </a:r>
            <a:endParaRPr lang="ru-RU" altLang="ru-RU" sz="2400" dirty="0" smtClean="0">
              <a:latin typeface="Myriad Pro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72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Ф</a:t>
            </a:r>
            <a:r>
              <a:rPr lang="ru-RU" sz="3200" b="1" dirty="0" smtClean="0">
                <a:latin typeface="Myriad Pro" pitchFamily="34" charset="0"/>
              </a:rPr>
              <a:t>ункции институтов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628800"/>
            <a:ext cx="7344816" cy="4497363"/>
          </a:xfrm>
        </p:spPr>
        <p:txBody>
          <a:bodyPr>
            <a:normAutofit/>
          </a:bodyPr>
          <a:lstStyle/>
          <a:p>
            <a:pPr marL="320040" indent="-1905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400" dirty="0" smtClean="0">
                <a:latin typeface="Myriad Pro" pitchFamily="34" charset="0"/>
              </a:rPr>
              <a:t> </a:t>
            </a:r>
            <a:r>
              <a:rPr lang="en-US" sz="2400" dirty="0" smtClean="0">
                <a:latin typeface="Myriad Pro" pitchFamily="34" charset="0"/>
              </a:rPr>
              <a:t> </a:t>
            </a:r>
            <a:r>
              <a:rPr lang="ru-RU" sz="2400" dirty="0">
                <a:latin typeface="Myriad Pro" pitchFamily="34" charset="0"/>
              </a:rPr>
              <a:t>Ф</a:t>
            </a:r>
            <a:r>
              <a:rPr lang="ru-RU" sz="2400" dirty="0" smtClean="0">
                <a:latin typeface="Myriad Pro" pitchFamily="34" charset="0"/>
              </a:rPr>
              <a:t>ормируют </a:t>
            </a:r>
            <a:r>
              <a:rPr lang="ru-RU" sz="2400" dirty="0">
                <a:latin typeface="Myriad Pro" pitchFamily="34" charset="0"/>
              </a:rPr>
              <a:t>побудительные мотивы</a:t>
            </a:r>
          </a:p>
          <a:p>
            <a:pPr marL="320040" indent="-1905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400" dirty="0">
                <a:latin typeface="Myriad Pro" pitchFamily="34" charset="0"/>
              </a:rPr>
              <a:t>  </a:t>
            </a:r>
            <a:r>
              <a:rPr lang="ru-RU" sz="2400" dirty="0" smtClean="0">
                <a:latin typeface="Myriad Pro" pitchFamily="34" charset="0"/>
              </a:rPr>
              <a:t>Создают </a:t>
            </a:r>
            <a:r>
              <a:rPr lang="ru-RU" sz="2400" dirty="0">
                <a:latin typeface="Myriad Pro" pitchFamily="34" charset="0"/>
              </a:rPr>
              <a:t>элементы порядка и предсказуемости</a:t>
            </a:r>
          </a:p>
          <a:p>
            <a:pPr marL="320040" indent="-1905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400" dirty="0">
                <a:latin typeface="Myriad Pro" pitchFamily="34" charset="0"/>
              </a:rPr>
              <a:t>  </a:t>
            </a:r>
            <a:r>
              <a:rPr lang="ru-RU" sz="2400" dirty="0" smtClean="0">
                <a:latin typeface="Myriad Pro" pitchFamily="34" charset="0"/>
              </a:rPr>
              <a:t>Сокращают </a:t>
            </a:r>
            <a:r>
              <a:rPr lang="ru-RU" sz="2400" dirty="0">
                <a:latin typeface="Myriad Pro" pitchFamily="34" charset="0"/>
              </a:rPr>
              <a:t>набор доступных </a:t>
            </a:r>
            <a:r>
              <a:rPr lang="ru-RU" sz="2400" dirty="0" smtClean="0">
                <a:latin typeface="Myriad Pro" pitchFamily="34" charset="0"/>
              </a:rPr>
              <a:t>альтернатив</a:t>
            </a:r>
          </a:p>
          <a:p>
            <a:pPr marL="320040" indent="-1905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400" dirty="0"/>
              <a:t> </a:t>
            </a:r>
            <a:r>
              <a:rPr lang="ru-RU" sz="2400" dirty="0" smtClean="0"/>
              <a:t> Позволяют экономить ресурсы, которые могли бы потребоваться на для снижения неопределенности</a:t>
            </a:r>
          </a:p>
          <a:p>
            <a:pPr marL="320040" indent="-1905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400" dirty="0"/>
              <a:t> </a:t>
            </a:r>
            <a:r>
              <a:rPr lang="ru-RU" sz="2400" dirty="0" smtClean="0"/>
              <a:t> Могут выступать в качестве ресурсов (а не только в качестве ограничителей)</a:t>
            </a:r>
          </a:p>
          <a:p>
            <a:pPr marL="320040" indent="-1905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400" dirty="0">
                <a:latin typeface="Myriad Pro" pitchFamily="34" charset="0"/>
              </a:rPr>
              <a:t> </a:t>
            </a:r>
            <a:r>
              <a:rPr lang="ru-RU" sz="2400" dirty="0" smtClean="0">
                <a:latin typeface="Myriad Pro" pitchFamily="34" charset="0"/>
              </a:rPr>
              <a:t> Позволяют решать социальные дилеммы (дилемму заключенного, проблему координации и т.д.)</a:t>
            </a:r>
            <a:endParaRPr lang="ru-RU" sz="2400" dirty="0">
              <a:latin typeface="Myriad Pro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91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Формальные и неформальные институты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 smtClean="0"/>
              <a:t>Формальные институты – кодифицированные и формально закрепленные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400" dirty="0"/>
              <a:t>Конституция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400" dirty="0"/>
              <a:t>Устав университета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400" dirty="0"/>
              <a:t>Правила дорожного </a:t>
            </a:r>
            <a:r>
              <a:rPr lang="ru-RU" sz="2400" dirty="0" smtClean="0"/>
              <a:t>движения</a:t>
            </a:r>
          </a:p>
          <a:p>
            <a:r>
              <a:rPr lang="ru-RU" sz="2600" dirty="0" smtClean="0"/>
              <a:t>Неформальные институты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400" dirty="0" smtClean="0"/>
              <a:t>Моральные нормы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400" dirty="0" smtClean="0"/>
              <a:t>Неформализованные практики (от рукопожатия до назначения премьер-министром </a:t>
            </a:r>
            <a:r>
              <a:rPr lang="en-US" sz="2400" dirty="0" smtClean="0"/>
              <a:t>UK </a:t>
            </a:r>
            <a:r>
              <a:rPr lang="ru-RU" sz="2400" dirty="0" smtClean="0"/>
              <a:t> главы победившей на выборах партии)</a:t>
            </a:r>
          </a:p>
          <a:p>
            <a:pPr lvl="1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764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Что лежит в основании устойчивости институтов?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373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Что лежит в основании устойчивости институтов?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Нормативные принципы, легитимированные социальным порядком (</a:t>
            </a:r>
            <a:r>
              <a:rPr lang="ru-RU" b="1" dirty="0" smtClean="0"/>
              <a:t>социологический </a:t>
            </a:r>
            <a:r>
              <a:rPr lang="ru-RU" b="1" dirty="0" err="1" smtClean="0"/>
              <a:t>институционализм</a:t>
            </a:r>
            <a:r>
              <a:rPr lang="ru-RU" dirty="0" smtClean="0"/>
              <a:t>)</a:t>
            </a:r>
          </a:p>
          <a:p>
            <a:r>
              <a:rPr lang="ru-RU" dirty="0" smtClean="0"/>
              <a:t>Основанные на предпочтения агентов поведенческие стратегии, достигшие взаимного равновесия (</a:t>
            </a:r>
            <a:r>
              <a:rPr lang="ru-RU" b="1" dirty="0" err="1" smtClean="0"/>
              <a:t>институционализм</a:t>
            </a:r>
            <a:r>
              <a:rPr lang="ru-RU" b="1" dirty="0" smtClean="0"/>
              <a:t> рационального выбора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Исторически обусловленные «тропы зависимости» (</a:t>
            </a:r>
            <a:r>
              <a:rPr lang="ru-RU" b="1" dirty="0" smtClean="0"/>
              <a:t>исторический </a:t>
            </a:r>
            <a:r>
              <a:rPr lang="ru-RU" b="1" dirty="0" err="1" smtClean="0"/>
              <a:t>институционализм</a:t>
            </a:r>
            <a:r>
              <a:rPr lang="ru-RU" dirty="0" smtClean="0"/>
              <a:t>)</a:t>
            </a:r>
          </a:p>
          <a:p>
            <a:r>
              <a:rPr lang="en-US" dirty="0" smtClean="0"/>
              <a:t>Etc.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442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3. Разновидности институционального подхода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202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04800"/>
            <a:ext cx="8032378" cy="963613"/>
          </a:xfrm>
        </p:spPr>
        <p:txBody>
          <a:bodyPr>
            <a:noAutofit/>
          </a:bodyPr>
          <a:lstStyle/>
          <a:p>
            <a:pPr>
              <a:tabLst>
                <a:tab pos="3590925" algn="l"/>
              </a:tabLst>
              <a:defRPr/>
            </a:pPr>
            <a:r>
              <a:rPr lang="ru-RU" sz="3200" b="1" dirty="0" smtClean="0">
                <a:latin typeface="Myriad Pro" pitchFamily="34" charset="0"/>
              </a:rPr>
              <a:t>Институты с точки зрения теории рационального выбора</a:t>
            </a:r>
          </a:p>
        </p:txBody>
      </p:sp>
      <p:sp>
        <p:nvSpPr>
          <p:cNvPr id="921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2DB92CB3-BAC6-450D-AD49-5360D0FCC15E}" type="slidenum">
              <a:rPr lang="ru-RU" altLang="ru-RU"/>
              <a:pPr>
                <a:defRPr/>
              </a:pPr>
              <a:t>16</a:t>
            </a:fld>
            <a:endParaRPr lang="ru-RU" alt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88" name="Содержимое 4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84213" y="1556792"/>
                <a:ext cx="7856537" cy="4968552"/>
              </a:xfrm>
            </p:spPr>
            <p:txBody>
              <a:bodyPr>
                <a:normAutofit fontScale="92500"/>
              </a:bodyPr>
              <a:lstStyle/>
              <a:p>
                <a:pPr lvl="1">
                  <a:buFont typeface="Arial" panose="020B0604020202020204" pitchFamily="34" charset="0"/>
                  <a:buChar char="•"/>
                </a:pPr>
                <a:r>
                  <a:rPr lang="ru-RU" altLang="ru-RU" sz="2400" dirty="0" smtClean="0">
                    <a:latin typeface="Myriad Pro" pitchFamily="34" charset="0"/>
                  </a:rPr>
                  <a:t>В простейшем смысле:</a:t>
                </a:r>
                <a:endParaRPr lang="en-US" altLang="ru-RU" sz="2400" dirty="0" smtClean="0">
                  <a:latin typeface="Myriad Pro" pitchFamily="34" charset="0"/>
                </a:endParaRPr>
              </a:p>
              <a:p>
                <a:pPr lvl="2">
                  <a:buFont typeface="Wingdings" panose="05000000000000000000" pitchFamily="2" charset="2"/>
                  <a:buChar char="Ø"/>
                </a:pPr>
                <a:r>
                  <a:rPr lang="ru-RU" altLang="ru-RU" sz="2000" dirty="0" smtClean="0">
                    <a:latin typeface="Myriad Pro" pitchFamily="34" charset="0"/>
                  </a:rPr>
                  <a:t>Для агента </a:t>
                </a:r>
                <a:r>
                  <a:rPr lang="en-US" altLang="ru-RU" sz="2000" i="1" dirty="0" err="1" smtClean="0">
                    <a:latin typeface="Myriad Pro" pitchFamily="34" charset="0"/>
                  </a:rPr>
                  <a:t>i</a:t>
                </a:r>
                <a:r>
                  <a:rPr lang="en-US" altLang="ru-RU" sz="2000" dirty="0" smtClean="0">
                    <a:latin typeface="Myriad Pro" pitchFamily="34" charset="0"/>
                  </a:rPr>
                  <a:t> </a:t>
                </a:r>
                <a:r>
                  <a:rPr lang="ru-RU" altLang="ru-RU" sz="2000" dirty="0" smtClean="0">
                    <a:latin typeface="Myriad Pro" pitchFamily="34" charset="0"/>
                  </a:rPr>
                  <a:t>задается функция полезности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altLang="ru-RU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ru-RU" sz="20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altLang="ru-RU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ru-RU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ru-RU" sz="2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ru-RU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ru-RU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ru-RU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ru-RU" sz="2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ru-RU" sz="2000" b="0" i="1" smtClean="0">
                        <a:latin typeface="Cambria Math" panose="02040503050406030204" pitchFamily="18" charset="0"/>
                      </a:rPr>
                      <m:t>,…,</m:t>
                    </m:r>
                    <m:r>
                      <a:rPr lang="en-US" altLang="ru-RU" sz="20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ru-RU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ru-RU" altLang="ru-RU" sz="2000" dirty="0" smtClean="0">
                  <a:latin typeface="Myriad Pro" pitchFamily="34" charset="0"/>
                </a:endParaRPr>
              </a:p>
              <a:p>
                <a:pPr lvl="2">
                  <a:buFont typeface="Wingdings" panose="05000000000000000000" pitchFamily="2" charset="2"/>
                  <a:buChar char="Ø"/>
                </a:pPr>
                <a:r>
                  <a:rPr lang="ru-RU" altLang="ru-RU" sz="2000" dirty="0" smtClean="0">
                    <a:latin typeface="Myriad Pro" pitchFamily="34" charset="0"/>
                  </a:rPr>
                  <a:t>Полезность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altLang="ru-RU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ru-RU" sz="20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altLang="ru-RU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ru-RU" sz="2000" dirty="0" smtClean="0">
                    <a:latin typeface="Myriad Pro" pitchFamily="34" charset="0"/>
                  </a:rPr>
                  <a:t> </a:t>
                </a:r>
                <a:r>
                  <a:rPr lang="ru-RU" altLang="ru-RU" sz="2000" dirty="0" smtClean="0">
                    <a:latin typeface="Myriad Pro" pitchFamily="34" charset="0"/>
                  </a:rPr>
                  <a:t>максимизируется посредством </a:t>
                </a:r>
                <a:r>
                  <a:rPr lang="ru-RU" altLang="ru-RU" sz="2000" b="1" dirty="0" smtClean="0">
                    <a:latin typeface="Myriad Pro" pitchFamily="34" charset="0"/>
                  </a:rPr>
                  <a:t>выбора</a:t>
                </a:r>
                <a:r>
                  <a:rPr lang="ru-RU" altLang="ru-RU" sz="2000" dirty="0" smtClean="0">
                    <a:latin typeface="Myriad Pro" pitchFamily="34" charset="0"/>
                  </a:rPr>
                  <a:t> оптимальных значений аргументов, находящихся под контролем </a:t>
                </a:r>
                <a:r>
                  <a:rPr lang="en-US" altLang="ru-RU" sz="2000" i="1" dirty="0" err="1" smtClean="0">
                    <a:latin typeface="Myriad Pro" pitchFamily="34" charset="0"/>
                  </a:rPr>
                  <a:t>i</a:t>
                </a:r>
                <a:endParaRPr lang="ru-RU" altLang="ru-RU" sz="2000" i="1" dirty="0" smtClean="0">
                  <a:latin typeface="Myriad Pro" pitchFamily="34" charset="0"/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ru-RU" altLang="ru-RU" sz="2400" dirty="0" smtClean="0">
                    <a:latin typeface="Myriad Pro" pitchFamily="34" charset="0"/>
                  </a:rPr>
                  <a:t>ТРВ можно применять для анализа решений отдельно взятого агента: </a:t>
                </a:r>
                <a:r>
                  <a:rPr lang="ru-RU" altLang="ru-RU" sz="2400" i="1" dirty="0" smtClean="0">
                    <a:latin typeface="Myriad Pro" pitchFamily="34" charset="0"/>
                  </a:rPr>
                  <a:t>задача оптимизации </a:t>
                </a:r>
                <a:r>
                  <a:rPr lang="ru-RU" altLang="ru-RU" sz="2400" dirty="0" smtClean="0">
                    <a:latin typeface="Myriad Pro" pitchFamily="34" charset="0"/>
                  </a:rPr>
                  <a:t>при помощи математического инструментария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ru-RU" altLang="ru-RU" sz="2400" dirty="0" smtClean="0"/>
                  <a:t>ТРВ как методологическая основа теории игр, с помощью инструментария которой можно объяснять формирование институтов: «игроки» </a:t>
                </a:r>
                <a:r>
                  <a:rPr lang="ru-RU" altLang="ru-RU" sz="2400" b="1" dirty="0" smtClean="0"/>
                  <a:t>выбирают </a:t>
                </a:r>
                <a:r>
                  <a:rPr lang="ru-RU" altLang="ru-RU" sz="2400" dirty="0" smtClean="0"/>
                  <a:t>стратегии, ведущие к максимизиации их полезности в контексте </a:t>
                </a:r>
                <a:r>
                  <a:rPr lang="ru-RU" altLang="ru-RU" sz="2400" i="1" dirty="0" smtClean="0"/>
                  <a:t>стратегического взаимодействия</a:t>
                </a:r>
              </a:p>
              <a:p>
                <a:pPr>
                  <a:lnSpc>
                    <a:spcPct val="80000"/>
                  </a:lnSpc>
                </a:pPr>
                <a:endParaRPr lang="ru-RU" altLang="ru-RU" sz="2400" dirty="0" smtClean="0">
                  <a:latin typeface="Myriad Pro" pitchFamily="34" charset="0"/>
                </a:endParaRPr>
              </a:p>
              <a:p>
                <a:pPr>
                  <a:lnSpc>
                    <a:spcPct val="80000"/>
                  </a:lnSpc>
                </a:pPr>
                <a:endParaRPr lang="en-US" altLang="ru-RU" sz="2400" dirty="0" smtClean="0">
                  <a:latin typeface="Myriad Pro" pitchFamily="34" charset="0"/>
                </a:endParaRPr>
              </a:p>
              <a:p>
                <a:pPr eaLnBrk="1" hangingPunct="1">
                  <a:buFont typeface="Wingdings" pitchFamily="2" charset="2"/>
                  <a:buNone/>
                </a:pPr>
                <a:endParaRPr lang="ru-RU" altLang="ru-RU" sz="2400" dirty="0" smtClean="0">
                  <a:latin typeface="Myriad Pro" pitchFamily="34" charset="0"/>
                </a:endParaRPr>
              </a:p>
              <a:p>
                <a:pPr eaLnBrk="1" hangingPunct="1"/>
                <a:endParaRPr lang="ru-RU" altLang="ru-RU" sz="2400" dirty="0" smtClean="0">
                  <a:latin typeface="Myriad Pro" pitchFamily="34" charset="0"/>
                </a:endParaRPr>
              </a:p>
              <a:p>
                <a:pPr eaLnBrk="1" hangingPunct="1"/>
                <a:endParaRPr lang="ru-RU" altLang="ru-RU" sz="2400" dirty="0" smtClean="0">
                  <a:latin typeface="Myriad Pro" pitchFamily="34" charset="0"/>
                </a:endParaRPr>
              </a:p>
            </p:txBody>
          </p:sp>
        </mc:Choice>
        <mc:Fallback xmlns="">
          <p:sp>
            <p:nvSpPr>
              <p:cNvPr id="16388" name="Содержимое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84213" y="1556792"/>
                <a:ext cx="7856537" cy="4968552"/>
              </a:xfrm>
              <a:blipFill rotWithShape="0">
                <a:blip r:embed="rId3"/>
                <a:stretch>
                  <a:fillRect t="-1227" r="-2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8556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304800"/>
            <a:ext cx="8286750" cy="963613"/>
          </a:xfrm>
        </p:spPr>
        <p:txBody>
          <a:bodyPr>
            <a:noAutofit/>
          </a:bodyPr>
          <a:lstStyle/>
          <a:p>
            <a:pPr>
              <a:tabLst>
                <a:tab pos="3590925" algn="l"/>
              </a:tabLst>
              <a:defRPr/>
            </a:pPr>
            <a:r>
              <a:rPr lang="ru-RU" sz="3200" b="1" dirty="0" smtClean="0">
                <a:solidFill>
                  <a:prstClr val="black"/>
                </a:solidFill>
              </a:rPr>
              <a:t>Институты как равновесия</a:t>
            </a:r>
            <a:endParaRPr lang="ru-RU" sz="3200" b="1" dirty="0" smtClean="0">
              <a:solidFill>
                <a:schemeClr val="accent6">
                  <a:lumMod val="75000"/>
                </a:schemeClr>
              </a:solidFill>
              <a:latin typeface="Myriad Pro" pitchFamily="34" charset="0"/>
            </a:endParaRPr>
          </a:p>
        </p:txBody>
      </p:sp>
      <p:sp>
        <p:nvSpPr>
          <p:cNvPr id="921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2DB92CB3-BAC6-450D-AD49-5360D0FCC15E}" type="slidenum">
              <a:rPr lang="ru-RU" altLang="ru-RU"/>
              <a:pPr>
                <a:defRPr/>
              </a:pPr>
              <a:t>17</a:t>
            </a:fld>
            <a:endParaRPr lang="ru-RU" altLang="ru-RU"/>
          </a:p>
        </p:txBody>
      </p:sp>
      <p:sp>
        <p:nvSpPr>
          <p:cNvPr id="16388" name="Содержимое 4"/>
          <p:cNvSpPr>
            <a:spLocks noGrp="1"/>
          </p:cNvSpPr>
          <p:nvPr>
            <p:ph sz="quarter" idx="1"/>
          </p:nvPr>
        </p:nvSpPr>
        <p:spPr>
          <a:xfrm>
            <a:off x="684213" y="1268413"/>
            <a:ext cx="7856537" cy="3528739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altLang="ru-RU" sz="2600" dirty="0"/>
              <a:t>Если взаимодействие стратегическое:</a:t>
            </a:r>
          </a:p>
          <a:p>
            <a:pPr lvl="1">
              <a:lnSpc>
                <a:spcPct val="80000"/>
              </a:lnSpc>
            </a:pPr>
            <a:r>
              <a:rPr lang="ru-RU" altLang="ru-RU" sz="2200" dirty="0"/>
              <a:t>Значения функции полезности зависят не только от действий агента </a:t>
            </a:r>
            <a:r>
              <a:rPr lang="ru-RU" altLang="ru-RU" sz="2200" i="1" dirty="0"/>
              <a:t>i</a:t>
            </a:r>
            <a:r>
              <a:rPr lang="ru-RU" altLang="ru-RU" sz="2200" dirty="0"/>
              <a:t>, но и от действий его партнеров по взаимодействию</a:t>
            </a:r>
          </a:p>
          <a:p>
            <a:pPr lvl="1">
              <a:lnSpc>
                <a:spcPct val="80000"/>
              </a:lnSpc>
            </a:pPr>
            <a:r>
              <a:rPr lang="ru-RU" altLang="ru-RU" sz="2200" dirty="0"/>
              <a:t>Устойчивыми будут те стратегии поведения, которые игроки не захотят менять в одностороннем порядке –&gt; «равновесие» (по </a:t>
            </a:r>
            <a:r>
              <a:rPr lang="ru-RU" altLang="ru-RU" sz="2200" dirty="0" err="1"/>
              <a:t>Нэшу</a:t>
            </a:r>
            <a:r>
              <a:rPr lang="ru-RU" altLang="ru-RU" sz="2200" dirty="0"/>
              <a:t>)</a:t>
            </a:r>
          </a:p>
          <a:p>
            <a:pPr>
              <a:lnSpc>
                <a:spcPct val="80000"/>
              </a:lnSpc>
            </a:pPr>
            <a:r>
              <a:rPr lang="ru-RU" altLang="ru-RU" sz="2600" dirty="0"/>
              <a:t>Мощный аппарат теории игр для анализа стратегических взаимодействий </a:t>
            </a:r>
            <a:endParaRPr lang="ru-RU" altLang="ru-RU" sz="2600" dirty="0" smtClean="0"/>
          </a:p>
          <a:p>
            <a:pPr>
              <a:lnSpc>
                <a:spcPct val="80000"/>
              </a:lnSpc>
            </a:pPr>
            <a:r>
              <a:rPr lang="ru-RU" altLang="ru-RU" sz="2600" dirty="0" smtClean="0"/>
              <a:t>Пример: левостороннее движение в Японии, или история о двух самураях</a:t>
            </a:r>
          </a:p>
          <a:p>
            <a:pPr>
              <a:lnSpc>
                <a:spcPct val="80000"/>
              </a:lnSpc>
            </a:pPr>
            <a:endParaRPr lang="en-US" altLang="ru-RU" sz="2600" dirty="0" smtClean="0"/>
          </a:p>
          <a:p>
            <a:pPr eaLnBrk="1" hangingPunct="1">
              <a:buFont typeface="Wingdings" pitchFamily="2" charset="2"/>
              <a:buNone/>
            </a:pPr>
            <a:endParaRPr lang="ru-RU" altLang="ru-RU" sz="2400" dirty="0" smtClean="0">
              <a:latin typeface="Myriad Pro" pitchFamily="34" charset="0"/>
            </a:endParaRPr>
          </a:p>
          <a:p>
            <a:pPr eaLnBrk="1" hangingPunct="1"/>
            <a:endParaRPr lang="ru-RU" altLang="ru-RU" sz="2400" dirty="0" smtClean="0">
              <a:latin typeface="Myriad Pro" pitchFamily="34" charset="0"/>
            </a:endParaRPr>
          </a:p>
          <a:p>
            <a:pPr eaLnBrk="1" hangingPunct="1"/>
            <a:endParaRPr lang="ru-RU" altLang="ru-RU" sz="2400" dirty="0" smtClean="0">
              <a:latin typeface="Myriad Pro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333839"/>
              </p:ext>
            </p:extLst>
          </p:nvPr>
        </p:nvGraphicFramePr>
        <p:xfrm>
          <a:off x="377471" y="5013174"/>
          <a:ext cx="8358188" cy="151217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895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9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8043">
                <a:tc>
                  <a:txBody>
                    <a:bodyPr/>
                    <a:lstStyle/>
                    <a:p>
                      <a:endParaRPr lang="ru-RU" sz="1800" dirty="0">
                        <a:latin typeface="Myriad Pro" pitchFamily="34" charset="0"/>
                      </a:endParaRPr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Myriad Pro" pitchFamily="34" charset="0"/>
                      </a:endParaRPr>
                    </a:p>
                  </a:txBody>
                  <a:tcPr marL="91439" marR="91439" marT="45700" marB="4570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Игрок </a:t>
                      </a:r>
                      <a:r>
                        <a:rPr lang="en-US" sz="1800" dirty="0" smtClean="0"/>
                        <a:t>II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 marL="91439" marR="91439" marT="45700" marB="4570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043">
                <a:tc>
                  <a:txBody>
                    <a:bodyPr/>
                    <a:lstStyle/>
                    <a:p>
                      <a:endParaRPr lang="ru-RU" sz="1800" dirty="0">
                        <a:latin typeface="Myriad Pro" pitchFamily="34" charset="0"/>
                      </a:endParaRPr>
                    </a:p>
                  </a:txBody>
                  <a:tcPr marL="91439" marR="91439" marT="45700" marB="457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Myriad Pro" pitchFamily="34" charset="0"/>
                      </a:endParaRPr>
                    </a:p>
                  </a:txBody>
                  <a:tcPr marL="91439" marR="91439" marT="45700" marB="457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Правая сторона</a:t>
                      </a:r>
                      <a:endParaRPr lang="ru-RU" sz="1800" dirty="0">
                        <a:latin typeface="Myriad Pro" pitchFamily="34" charset="0"/>
                      </a:endParaRPr>
                    </a:p>
                  </a:txBody>
                  <a:tcPr marL="91439" marR="91439" marT="45700" marB="457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Левая сторона</a:t>
                      </a:r>
                      <a:endParaRPr lang="ru-RU" sz="1800" dirty="0">
                        <a:latin typeface="Myriad Pro" pitchFamily="34" charset="0"/>
                      </a:endParaRPr>
                    </a:p>
                  </a:txBody>
                  <a:tcPr marL="91439" marR="91439" marT="45700" marB="457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043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Игрок</a:t>
                      </a:r>
                      <a:r>
                        <a:rPr lang="ru-RU" sz="1800" b="1" baseline="0" dirty="0" smtClean="0"/>
                        <a:t> </a:t>
                      </a:r>
                      <a:r>
                        <a:rPr lang="en-US" sz="1800" b="1" baseline="0" dirty="0" smtClean="0"/>
                        <a:t>I</a:t>
                      </a:r>
                      <a:endParaRPr lang="ru-RU" sz="1800" b="1" dirty="0">
                        <a:latin typeface="Myriad Pro" pitchFamily="34" charset="0"/>
                      </a:endParaRPr>
                    </a:p>
                  </a:txBody>
                  <a:tcPr marL="91439" marR="91439" marT="45700" marB="45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Правая сторона</a:t>
                      </a:r>
                      <a:endParaRPr lang="ru-RU" sz="1800" dirty="0">
                        <a:latin typeface="Myriad Pro" pitchFamily="34" charset="0"/>
                      </a:endParaRPr>
                    </a:p>
                  </a:txBody>
                  <a:tcPr marL="91439" marR="91439" marT="45700" marB="457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-5; -5</a:t>
                      </a:r>
                      <a:endParaRPr lang="ru-RU" sz="1800" b="0" dirty="0">
                        <a:latin typeface="Myriad Pro" pitchFamily="34" charset="0"/>
                      </a:endParaRPr>
                    </a:p>
                  </a:txBody>
                  <a:tcPr marL="91439" marR="91439" marT="45700" marB="457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-1</a:t>
                      </a:r>
                      <a:r>
                        <a:rPr lang="ru-RU" sz="1800" dirty="0" smtClean="0"/>
                        <a:t>;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en-US" sz="1800" baseline="0" dirty="0" smtClean="0"/>
                        <a:t>-</a:t>
                      </a:r>
                      <a:r>
                        <a:rPr lang="ru-RU" sz="1800" baseline="0" dirty="0" smtClean="0"/>
                        <a:t>1</a:t>
                      </a:r>
                      <a:endParaRPr lang="ru-RU" sz="1800" b="0" dirty="0">
                        <a:latin typeface="Myriad Pro" pitchFamily="34" charset="0"/>
                      </a:endParaRPr>
                    </a:p>
                  </a:txBody>
                  <a:tcPr marL="91439" marR="91439" marT="45700" marB="457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04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Левая сторона</a:t>
                      </a:r>
                      <a:endParaRPr lang="ru-RU" sz="1800" dirty="0">
                        <a:latin typeface="Myriad Pro" pitchFamily="34" charset="0"/>
                      </a:endParaRPr>
                    </a:p>
                  </a:txBody>
                  <a:tcPr marL="91439" marR="91439" marT="45700" marB="457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-1</a:t>
                      </a:r>
                      <a:r>
                        <a:rPr lang="ru-RU" sz="1800" dirty="0" smtClean="0"/>
                        <a:t>; </a:t>
                      </a:r>
                      <a:r>
                        <a:rPr lang="en-US" sz="1800" dirty="0" smtClean="0"/>
                        <a:t>-</a:t>
                      </a:r>
                      <a:r>
                        <a:rPr lang="ru-RU" sz="1800" dirty="0" smtClean="0"/>
                        <a:t>1</a:t>
                      </a:r>
                      <a:endParaRPr lang="ru-RU" sz="1800" b="0" dirty="0">
                        <a:latin typeface="Myriad Pro" pitchFamily="34" charset="0"/>
                      </a:endParaRPr>
                    </a:p>
                  </a:txBody>
                  <a:tcPr marL="91439" marR="91439" marT="45700" marB="457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r>
                        <a:rPr lang="ru-RU" sz="1800" b="1" dirty="0" smtClean="0"/>
                        <a:t>; </a:t>
                      </a:r>
                      <a:r>
                        <a:rPr lang="en-US" sz="1800" b="1" dirty="0" smtClean="0"/>
                        <a:t>1</a:t>
                      </a:r>
                      <a:endParaRPr lang="ru-RU" sz="1800" b="1" dirty="0">
                        <a:latin typeface="Myriad Pro" pitchFamily="34" charset="0"/>
                      </a:endParaRPr>
                    </a:p>
                  </a:txBody>
                  <a:tcPr marL="91439" marR="91439" marT="45700" marB="457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576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prstClr val="black"/>
                </a:solidFill>
                <a:latin typeface="Myriad Pro" pitchFamily="34" charset="0"/>
              </a:rPr>
              <a:t>Социологический и исторический </a:t>
            </a:r>
            <a:r>
              <a:rPr lang="ru-RU" sz="3200" b="1" dirty="0" err="1" smtClean="0">
                <a:solidFill>
                  <a:prstClr val="black"/>
                </a:solidFill>
                <a:latin typeface="Myriad Pro" pitchFamily="34" charset="0"/>
              </a:rPr>
              <a:t>институционализм</a:t>
            </a:r>
            <a:endParaRPr lang="ru-RU" sz="3200" b="1" dirty="0">
              <a:latin typeface="Myriad Pro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92500" lnSpcReduction="20000"/>
          </a:bodyPr>
          <a:lstStyle/>
          <a:p>
            <a:r>
              <a:rPr lang="ru-RU" altLang="ru-RU" sz="2400" u="sng" dirty="0" smtClean="0">
                <a:latin typeface="Myriad Pro" pitchFamily="34" charset="0"/>
              </a:rPr>
              <a:t>Социологический </a:t>
            </a:r>
            <a:r>
              <a:rPr lang="ru-RU" altLang="ru-RU" sz="2400" u="sng" dirty="0" err="1" smtClean="0">
                <a:latin typeface="Myriad Pro" pitchFamily="34" charset="0"/>
              </a:rPr>
              <a:t>институционализм</a:t>
            </a:r>
            <a:endParaRPr lang="ru-RU" altLang="ru-RU" sz="2000" dirty="0"/>
          </a:p>
          <a:p>
            <a:pPr lvl="1"/>
            <a:r>
              <a:rPr lang="ru-RU" altLang="ru-RU" sz="2000" dirty="0" smtClean="0"/>
              <a:t>с</a:t>
            </a:r>
            <a:r>
              <a:rPr lang="ru-RU" altLang="ru-RU" sz="2000" dirty="0" smtClean="0">
                <a:latin typeface="Myriad Pro" pitchFamily="34" charset="0"/>
              </a:rPr>
              <a:t>оциальная</a:t>
            </a:r>
            <a:r>
              <a:rPr lang="ru-RU" altLang="ru-RU" sz="2000" i="1" dirty="0" smtClean="0">
                <a:latin typeface="Myriad Pro" pitchFamily="34" charset="0"/>
              </a:rPr>
              <a:t> </a:t>
            </a:r>
            <a:r>
              <a:rPr lang="ru-RU" altLang="ru-RU" sz="2000" dirty="0">
                <a:latin typeface="Myriad Pro" pitchFamily="34" charset="0"/>
              </a:rPr>
              <a:t>заданность </a:t>
            </a:r>
            <a:r>
              <a:rPr lang="ru-RU" altLang="ru-RU" sz="2000" dirty="0" smtClean="0">
                <a:latin typeface="Myriad Pro" pitchFamily="34" charset="0"/>
              </a:rPr>
              <a:t>институтов и важность </a:t>
            </a:r>
            <a:r>
              <a:rPr lang="ru-RU" altLang="ru-RU" sz="2000" i="1" dirty="0" smtClean="0">
                <a:latin typeface="Myriad Pro" pitchFamily="34" charset="0"/>
              </a:rPr>
              <a:t>социальных норм</a:t>
            </a:r>
          </a:p>
          <a:p>
            <a:pPr lvl="1"/>
            <a:r>
              <a:rPr lang="ru-RU" altLang="ru-RU" sz="2000" i="1" dirty="0" smtClean="0"/>
              <a:t>социальный конструктивизм</a:t>
            </a:r>
            <a:r>
              <a:rPr lang="ru-RU" altLang="ru-RU" sz="2000" dirty="0" smtClean="0"/>
              <a:t>: </a:t>
            </a:r>
          </a:p>
          <a:p>
            <a:pPr lvl="2"/>
            <a:r>
              <a:rPr lang="ru-RU" altLang="ru-RU" sz="1600" dirty="0" smtClean="0"/>
              <a:t>общество как объективная реальность («оседание» практик, рождение традиций, их символическая легитимация) </a:t>
            </a:r>
          </a:p>
          <a:p>
            <a:pPr lvl="2"/>
            <a:r>
              <a:rPr lang="ru-RU" altLang="ru-RU" sz="1600" dirty="0" smtClean="0">
                <a:latin typeface="Myriad Pro" pitchFamily="34" charset="0"/>
              </a:rPr>
              <a:t>общество как реальность, возникающая из </a:t>
            </a:r>
            <a:r>
              <a:rPr lang="ru-RU" altLang="ru-RU" sz="1600" dirty="0" err="1" smtClean="0">
                <a:latin typeface="Myriad Pro" pitchFamily="34" charset="0"/>
              </a:rPr>
              <a:t>субъектности</a:t>
            </a:r>
            <a:r>
              <a:rPr lang="ru-RU" altLang="ru-RU" sz="1600" dirty="0" smtClean="0">
                <a:latin typeface="Myriad Pro" pitchFamily="34" charset="0"/>
              </a:rPr>
              <a:t> агентов (</a:t>
            </a:r>
            <a:r>
              <a:rPr lang="ru-RU" altLang="ru-RU" sz="1600" dirty="0" err="1" smtClean="0">
                <a:latin typeface="Myriad Pro" pitchFamily="34" charset="0"/>
              </a:rPr>
              <a:t>интернализация</a:t>
            </a:r>
            <a:r>
              <a:rPr lang="ru-RU" altLang="ru-RU" sz="1600" dirty="0" smtClean="0">
                <a:latin typeface="Myriad Pro" pitchFamily="34" charset="0"/>
              </a:rPr>
              <a:t> норм, социализация и т.д.)</a:t>
            </a:r>
          </a:p>
          <a:p>
            <a:endParaRPr lang="ru-RU" altLang="ru-RU" sz="2400" i="1" dirty="0"/>
          </a:p>
          <a:p>
            <a:r>
              <a:rPr lang="ru-RU" altLang="ru-RU" sz="2400" u="sng" dirty="0" smtClean="0">
                <a:latin typeface="Myriad Pro" pitchFamily="34" charset="0"/>
              </a:rPr>
              <a:t>Исторический </a:t>
            </a:r>
            <a:r>
              <a:rPr lang="ru-RU" altLang="ru-RU" sz="2400" u="sng" dirty="0" err="1" smtClean="0">
                <a:latin typeface="Myriad Pro" pitchFamily="34" charset="0"/>
              </a:rPr>
              <a:t>институционализм</a:t>
            </a:r>
            <a:r>
              <a:rPr lang="ru-RU" altLang="ru-RU" sz="2400" dirty="0" smtClean="0">
                <a:latin typeface="Myriad Pro" pitchFamily="34" charset="0"/>
              </a:rPr>
              <a:t>: устойчивые паттерны взаимодействия агентов определяются исторически (формирующейся </a:t>
            </a:r>
            <a:r>
              <a:rPr lang="ru-RU" altLang="ru-RU" sz="2400" i="1" dirty="0" smtClean="0">
                <a:latin typeface="Myriad Pro" pitchFamily="34" charset="0"/>
              </a:rPr>
              <a:t>«тропой зависимости»</a:t>
            </a:r>
            <a:r>
              <a:rPr lang="ru-RU" altLang="ru-RU" sz="2400" dirty="0" smtClean="0">
                <a:latin typeface="Myriad Pro" pitchFamily="34" charset="0"/>
              </a:rPr>
              <a:t>) – сужающимся набором реалистично доступных альтернатив в силу </a:t>
            </a:r>
            <a:r>
              <a:rPr lang="ru-RU" altLang="ru-RU" sz="2400" dirty="0" smtClean="0"/>
              <a:t>возрастающей дифференциации в отдаче от следования разным траекториям</a:t>
            </a:r>
            <a:endParaRPr lang="en-US" altLang="ru-RU" sz="2000" dirty="0">
              <a:latin typeface="Myriad Pro" pitchFamily="34" charset="0"/>
            </a:endParaRPr>
          </a:p>
          <a:p>
            <a:pPr marL="0" indent="0">
              <a:buNone/>
            </a:pPr>
            <a:endParaRPr lang="ru-RU" altLang="ru-RU" sz="2400" dirty="0" smtClean="0"/>
          </a:p>
          <a:p>
            <a:endParaRPr lang="ru-RU" altLang="ru-RU" sz="2400" dirty="0"/>
          </a:p>
          <a:p>
            <a:endParaRPr lang="ru-RU" sz="2400" dirty="0">
              <a:latin typeface="Myriad Pro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8119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prstClr val="black"/>
                </a:solidFill>
              </a:rPr>
              <a:t>И</a:t>
            </a:r>
            <a:r>
              <a:rPr lang="ru-RU" sz="3600" b="1" dirty="0" smtClean="0">
                <a:solidFill>
                  <a:prstClr val="black"/>
                </a:solidFill>
              </a:rPr>
              <a:t>сторический </a:t>
            </a:r>
            <a:r>
              <a:rPr lang="ru-RU" sz="3600" b="1" dirty="0" err="1">
                <a:solidFill>
                  <a:prstClr val="black"/>
                </a:solidFill>
              </a:rPr>
              <a:t>институционализм</a:t>
            </a:r>
            <a:r>
              <a:rPr lang="ru-RU" sz="3600" b="1" dirty="0">
                <a:solidFill>
                  <a:prstClr val="black"/>
                </a:solidFill>
              </a:rPr>
              <a:t> объясняет </a:t>
            </a:r>
            <a:r>
              <a:rPr lang="ru-RU" sz="3600" b="1" dirty="0" smtClean="0">
                <a:solidFill>
                  <a:prstClr val="black"/>
                </a:solidFill>
              </a:rPr>
              <a:t>институты</a:t>
            </a:r>
            <a:r>
              <a:rPr lang="ru-RU" sz="3600" dirty="0" smtClean="0">
                <a:solidFill>
                  <a:prstClr val="black"/>
                </a:solidFill>
              </a:rPr>
              <a:t/>
            </a:r>
            <a:br>
              <a:rPr lang="ru-RU" sz="3600" dirty="0" smtClean="0">
                <a:solidFill>
                  <a:prstClr val="black"/>
                </a:solidFill>
              </a:rPr>
            </a:br>
            <a:r>
              <a:rPr lang="ru-RU" sz="1300" dirty="0" smtClean="0"/>
              <a:t>рисунок взят из: </a:t>
            </a:r>
            <a:r>
              <a:rPr lang="en-US" sz="1300" dirty="0" err="1" smtClean="0"/>
              <a:t>Ebbinghaus</a:t>
            </a:r>
            <a:r>
              <a:rPr lang="en-US" sz="1300" dirty="0" smtClean="0"/>
              <a:t> B. Can Path Dependence Explain Institutional Change? Two Approaches Applied to Welfare State Reform</a:t>
            </a:r>
            <a:endParaRPr lang="en-US" sz="13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14" y="1988840"/>
            <a:ext cx="7967842" cy="453650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92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План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Институционализм среди </a:t>
            </a:r>
            <a:r>
              <a:rPr lang="ru-RU" dirty="0" smtClean="0"/>
              <a:t>других объяснительных подходов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Институт: понятие и </a:t>
            </a:r>
            <a:r>
              <a:rPr lang="ru-RU" dirty="0" smtClean="0"/>
              <a:t>функции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Разновидности институционального </a:t>
            </a:r>
            <a:r>
              <a:rPr lang="ru-RU" dirty="0" smtClean="0"/>
              <a:t>подхода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Институты, агенты и структуры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9240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prstClr val="black"/>
                </a:solidFill>
              </a:rPr>
              <a:t>И</a:t>
            </a:r>
            <a:r>
              <a:rPr lang="ru-RU" sz="3200" b="1" dirty="0" smtClean="0">
                <a:solidFill>
                  <a:prstClr val="black"/>
                </a:solidFill>
              </a:rPr>
              <a:t>сторический </a:t>
            </a:r>
            <a:r>
              <a:rPr lang="ru-RU" sz="3200" b="1" dirty="0" err="1">
                <a:solidFill>
                  <a:prstClr val="black"/>
                </a:solidFill>
              </a:rPr>
              <a:t>институционализм</a:t>
            </a:r>
            <a:r>
              <a:rPr lang="ru-RU" sz="3200" b="1" dirty="0">
                <a:solidFill>
                  <a:prstClr val="black"/>
                </a:solidFill>
              </a:rPr>
              <a:t> объясняет институты</a:t>
            </a:r>
            <a:endParaRPr lang="en-US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132856"/>
                <a:ext cx="8229600" cy="3993307"/>
              </a:xfrm>
            </p:spPr>
            <p:txBody>
              <a:bodyPr/>
              <a:lstStyle/>
              <a:p>
                <a:r>
                  <a:rPr lang="ru-RU" sz="2400" dirty="0" smtClean="0"/>
                  <a:t>Модель Пойа</a:t>
                </a:r>
              </a:p>
              <a:p>
                <a:pPr lvl="1"/>
                <a:r>
                  <a:rPr lang="ru-RU" sz="2000" dirty="0" smtClean="0"/>
                  <a:t>В момент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000" dirty="0" smtClean="0"/>
                  <a:t> </a:t>
                </a:r>
                <a:r>
                  <a:rPr lang="ru-RU" sz="2000" dirty="0" smtClean="0"/>
                  <a:t>в корзине только два шарика: красный и черный</a:t>
                </a:r>
              </a:p>
              <a:p>
                <a:pPr lvl="1"/>
                <a:r>
                  <a:rPr lang="ru-RU" sz="2000" dirty="0" smtClean="0"/>
                  <a:t>Далее из корзины случайным образом вытаскивается один шарик. Наблюдается его цвет. В корзину кладется шарик такого же цвета, что был только что вынут. Получено новое распределение шариков в корзине в момент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2000" dirty="0" smtClean="0"/>
              </a:p>
              <a:p>
                <a:pPr lvl="1"/>
                <a:r>
                  <a:rPr lang="ru-RU" sz="2000" dirty="0" smtClean="0"/>
                  <a:t>Повторение предыдущего шага</a:t>
                </a:r>
                <a:r>
                  <a:rPr lang="en-US" sz="2000" dirty="0" smtClean="0"/>
                  <a:t> -&gt; </a:t>
                </a:r>
                <a:r>
                  <a:rPr lang="ru-RU" sz="2000" dirty="0" smtClean="0"/>
                  <a:t>распределение шариков в корзине в момент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2000" dirty="0" smtClean="0"/>
              </a:p>
              <a:p>
                <a:pPr lvl="1"/>
                <a:r>
                  <a:rPr lang="en-US" sz="2000" dirty="0" smtClean="0"/>
                  <a:t>Etc.</a:t>
                </a:r>
                <a:endParaRPr lang="ru-RU" sz="20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132856"/>
                <a:ext cx="8229600" cy="3993307"/>
              </a:xfrm>
              <a:blipFill>
                <a:blip r:embed="rId2"/>
                <a:stretch>
                  <a:fillRect l="-963" t="-1069" r="-3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7937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prstClr val="black"/>
                </a:solidFill>
              </a:rPr>
              <a:t>И</a:t>
            </a:r>
            <a:r>
              <a:rPr lang="ru-RU" sz="3200" b="1" dirty="0" smtClean="0">
                <a:solidFill>
                  <a:prstClr val="black"/>
                </a:solidFill>
              </a:rPr>
              <a:t>сторический </a:t>
            </a:r>
            <a:r>
              <a:rPr lang="ru-RU" sz="3200" b="1" dirty="0" err="1">
                <a:solidFill>
                  <a:prstClr val="black"/>
                </a:solidFill>
              </a:rPr>
              <a:t>институционализм</a:t>
            </a:r>
            <a:r>
              <a:rPr lang="ru-RU" sz="3200" b="1" dirty="0">
                <a:solidFill>
                  <a:prstClr val="black"/>
                </a:solidFill>
              </a:rPr>
              <a:t> объясняет институты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Симуляции: </a:t>
            </a:r>
          </a:p>
          <a:p>
            <a:pPr marL="0" indent="0">
              <a:buNone/>
            </a:pPr>
            <a:r>
              <a:rPr lang="ru-RU" sz="2400" dirty="0"/>
              <a:t>	</a:t>
            </a:r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success-equation.com/urn.html</a:t>
            </a:r>
            <a:endParaRPr lang="ru-RU" sz="24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21</a:t>
            </a:fld>
            <a:endParaRPr lang="ru-RU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924944"/>
            <a:ext cx="3960440" cy="17281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924944"/>
            <a:ext cx="3960440" cy="17073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797152"/>
            <a:ext cx="3960440" cy="19243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007" y="4797152"/>
            <a:ext cx="4003529" cy="192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3920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27463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prstClr val="black"/>
                </a:solidFill>
              </a:rPr>
              <a:t>Исторический </a:t>
            </a:r>
            <a:r>
              <a:rPr lang="ru-RU" sz="3200" b="1" dirty="0" err="1">
                <a:solidFill>
                  <a:prstClr val="black"/>
                </a:solidFill>
              </a:rPr>
              <a:t>институционализм</a:t>
            </a:r>
            <a:r>
              <a:rPr lang="ru-RU" sz="3200" b="1" dirty="0">
                <a:solidFill>
                  <a:prstClr val="black"/>
                </a:solidFill>
              </a:rPr>
              <a:t> объясняет институты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Пример: </a:t>
            </a:r>
            <a:r>
              <a:rPr lang="en-US" dirty="0" smtClean="0"/>
              <a:t>QWERTY</a:t>
            </a:r>
            <a:endParaRPr lang="ru-RU" dirty="0" smtClean="0"/>
          </a:p>
          <a:p>
            <a:r>
              <a:rPr lang="ru-RU" dirty="0" smtClean="0"/>
              <a:t>«Эффект бабочки»</a:t>
            </a:r>
          </a:p>
          <a:p>
            <a:r>
              <a:rPr lang="ru-RU" dirty="0" smtClean="0"/>
              <a:t>Чем ближе событие к «критической развилке», тем больший у него вес</a:t>
            </a:r>
          </a:p>
          <a:p>
            <a:r>
              <a:rPr lang="ru-RU" dirty="0" smtClean="0"/>
              <a:t>Объяснение того, почему неэффективность может быть устойчива</a:t>
            </a:r>
          </a:p>
          <a:p>
            <a:pPr lvl="1"/>
            <a:r>
              <a:rPr lang="en-US" sz="2000" dirty="0">
                <a:solidFill>
                  <a:prstClr val="black"/>
                </a:solidFill>
              </a:rPr>
              <a:t>NB! </a:t>
            </a:r>
            <a:r>
              <a:rPr lang="ru-RU" sz="2000" dirty="0">
                <a:solidFill>
                  <a:prstClr val="black"/>
                </a:solidFill>
              </a:rPr>
              <a:t>В институционализме РВ тоже есть объяснения этому – см. знаменитую «дилемму заключенного</a:t>
            </a:r>
            <a:r>
              <a:rPr lang="ru-RU" sz="2000" dirty="0" smtClean="0">
                <a:solidFill>
                  <a:prstClr val="black"/>
                </a:solidFill>
              </a:rPr>
              <a:t>»</a:t>
            </a:r>
          </a:p>
          <a:p>
            <a:r>
              <a:rPr lang="ru-RU" dirty="0" smtClean="0"/>
              <a:t>Два важных эффекта:</a:t>
            </a:r>
          </a:p>
          <a:p>
            <a:pPr lvl="1"/>
            <a:r>
              <a:rPr lang="ru-RU" dirty="0" smtClean="0"/>
              <a:t>Эффект «возрастания отдачи» </a:t>
            </a:r>
            <a:r>
              <a:rPr lang="en-US" dirty="0" smtClean="0"/>
              <a:t>(increasing returns)</a:t>
            </a:r>
            <a:r>
              <a:rPr lang="ru-RU" dirty="0" smtClean="0"/>
              <a:t> (</a:t>
            </a:r>
            <a:r>
              <a:rPr lang="en-US" dirty="0" smtClean="0"/>
              <a:t>e.g.:</a:t>
            </a:r>
            <a:r>
              <a:rPr lang="ru-RU" dirty="0" smtClean="0"/>
              <a:t> научение, рост асимметрии во власти, формирование ожиданий и т.д.)</a:t>
            </a:r>
          </a:p>
          <a:p>
            <a:pPr lvl="1"/>
            <a:r>
              <a:rPr lang="ru-RU" dirty="0" smtClean="0"/>
              <a:t>Эффект издержек при смене траектории</a:t>
            </a:r>
            <a:endParaRPr lang="ru-RU" dirty="0"/>
          </a:p>
          <a:p>
            <a:pPr marL="457200" lvl="1" indent="0">
              <a:buNone/>
            </a:pPr>
            <a:r>
              <a:rPr lang="ru-RU" i="1" dirty="0"/>
              <a:t>	</a:t>
            </a:r>
            <a:r>
              <a:rPr lang="ru-RU" i="1" dirty="0" smtClean="0"/>
              <a:t>		</a:t>
            </a:r>
            <a:r>
              <a:rPr lang="en-US" i="1" dirty="0" smtClean="0">
                <a:sym typeface="Wingdings" panose="05000000000000000000" pitchFamily="2" charset="2"/>
              </a:rPr>
              <a:t> </a:t>
            </a:r>
            <a:r>
              <a:rPr lang="en-US" i="1" dirty="0" smtClean="0"/>
              <a:t>Path Dependence</a:t>
            </a:r>
            <a:endParaRPr lang="ru-RU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5768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4. Институты, агенты и структуры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9411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000" b="1" dirty="0" smtClean="0"/>
              <a:t>Оливер Уильямсон о разных типах институтов с точки зрения скорости их изменений</a:t>
            </a: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1700" dirty="0" smtClean="0"/>
              <a:t>(источник: </a:t>
            </a:r>
            <a:r>
              <a:rPr lang="en-US" sz="1700" dirty="0"/>
              <a:t>Williamson O. The New Institutional Economics: Taking Stock, Looking </a:t>
            </a:r>
            <a:r>
              <a:rPr lang="en-US" sz="1700" dirty="0" smtClean="0"/>
              <a:t>Ahead)</a:t>
            </a:r>
            <a:endParaRPr lang="ru-RU" sz="17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24</a:t>
            </a:fld>
            <a:endParaRPr lang="ru-RU"/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417638"/>
            <a:ext cx="4874979" cy="51797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88447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 smtClean="0"/>
              <a:t>Диалектическое </a:t>
            </a:r>
            <a:r>
              <a:rPr lang="ru-RU" sz="3000" b="1" dirty="0" err="1" smtClean="0"/>
              <a:t>взаимообусловливание</a:t>
            </a:r>
            <a:r>
              <a:rPr lang="ru-RU" sz="3000" b="1" dirty="0" smtClean="0"/>
              <a:t> агентов и структур: две версии</a:t>
            </a:r>
            <a:endParaRPr lang="ru-RU" sz="3000" b="1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400" dirty="0"/>
              <a:t>Социологический </a:t>
            </a:r>
            <a:r>
              <a:rPr lang="ru-RU" sz="1400" dirty="0" err="1"/>
              <a:t>институционализм</a:t>
            </a:r>
            <a:r>
              <a:rPr lang="ru-RU" sz="1400" dirty="0"/>
              <a:t> (источник: </a:t>
            </a:r>
            <a:r>
              <a:rPr lang="en-US" sz="1400" dirty="0" err="1"/>
              <a:t>Eberle</a:t>
            </a:r>
            <a:r>
              <a:rPr lang="en-US" sz="1400" dirty="0"/>
              <a:t> T., Variations of Constructivism</a:t>
            </a:r>
            <a:r>
              <a:rPr lang="en-US" sz="1400" dirty="0" smtClean="0"/>
              <a:t>)</a:t>
            </a:r>
            <a:endParaRPr lang="ru-RU" sz="1400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/>
              <a:t>Институционализм рационального выбора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25</a:t>
            </a:fld>
            <a:endParaRPr lang="ru-RU"/>
          </a:p>
        </p:txBody>
      </p:sp>
      <p:pic>
        <p:nvPicPr>
          <p:cNvPr id="12" name="Объект 11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056" y="2311937"/>
            <a:ext cx="3990476" cy="367716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3" name="Объект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098724929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593727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flipV="1">
            <a:off x="722313" y="4406900"/>
            <a:ext cx="7772400" cy="11823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1. Институционализм среди других объяснительных подходов</a:t>
            </a:r>
            <a:endParaRPr lang="ru-RU" sz="32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832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000" b="1" dirty="0" smtClean="0"/>
              <a:t>Разные «точки отсчета» при конструировании теорий в социальных науках</a:t>
            </a:r>
            <a:endParaRPr lang="ru-RU" sz="3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u="sng" dirty="0" smtClean="0"/>
              <a:t>Методологический индивидуализм</a:t>
            </a:r>
            <a:r>
              <a:rPr lang="ru-RU" dirty="0" smtClean="0"/>
              <a:t>: поведение объясняется через </a:t>
            </a:r>
            <a:r>
              <a:rPr lang="ru-RU" dirty="0" err="1" smtClean="0"/>
              <a:t>предзаданные</a:t>
            </a:r>
            <a:r>
              <a:rPr lang="ru-RU" dirty="0" smtClean="0"/>
              <a:t> (природой) предпочтения и поведенческие механизмы</a:t>
            </a:r>
          </a:p>
          <a:p>
            <a:pPr lvl="1"/>
            <a:r>
              <a:rPr lang="en-US" i="1" dirty="0"/>
              <a:t>Homo </a:t>
            </a:r>
            <a:r>
              <a:rPr lang="en-US" i="1" dirty="0" err="1"/>
              <a:t>economicus</a:t>
            </a:r>
            <a:endParaRPr lang="en-US" i="1" dirty="0"/>
          </a:p>
          <a:p>
            <a:pPr lvl="1"/>
            <a:r>
              <a:rPr lang="ru-RU" dirty="0"/>
              <a:t>Коррекция «</a:t>
            </a:r>
            <a:r>
              <a:rPr lang="ru-RU" dirty="0" err="1"/>
              <a:t>мейнстримного</a:t>
            </a:r>
            <a:r>
              <a:rPr lang="ru-RU" dirty="0"/>
              <a:t>» подхода психологией (</a:t>
            </a:r>
            <a:r>
              <a:rPr lang="ru-RU" i="1" dirty="0"/>
              <a:t>поведенческая экономика </a:t>
            </a:r>
            <a:r>
              <a:rPr lang="ru-RU" dirty="0"/>
              <a:t>и не только</a:t>
            </a:r>
            <a:r>
              <a:rPr lang="ru-RU" dirty="0" smtClean="0"/>
              <a:t>)</a:t>
            </a:r>
          </a:p>
          <a:p>
            <a:r>
              <a:rPr lang="ru-RU" u="sng" dirty="0" smtClean="0"/>
              <a:t>«Социологический детерминизм»</a:t>
            </a:r>
            <a:r>
              <a:rPr lang="ru-RU" dirty="0" smtClean="0"/>
              <a:t>: поведение и предпочтения объясняются социальными характеристиками (принадлежностью к классу, другим социальным группам</a:t>
            </a:r>
            <a:r>
              <a:rPr lang="en-US" dirty="0" smtClean="0"/>
              <a:t>/</a:t>
            </a:r>
            <a:r>
              <a:rPr lang="ru-RU" dirty="0" smtClean="0"/>
              <a:t>категориям)</a:t>
            </a:r>
          </a:p>
          <a:p>
            <a:r>
              <a:rPr lang="ru-RU" dirty="0" smtClean="0"/>
              <a:t>Разновидности </a:t>
            </a:r>
            <a:r>
              <a:rPr lang="ru-RU" u="sng" dirty="0" smtClean="0"/>
              <a:t>институционального подхода</a:t>
            </a:r>
            <a:r>
              <a:rPr lang="ru-RU" dirty="0" smtClean="0"/>
              <a:t>: значение социальных практик, норм, «правил игры»</a:t>
            </a:r>
          </a:p>
          <a:p>
            <a:endParaRPr lang="ru-RU" dirty="0" smtClean="0"/>
          </a:p>
          <a:p>
            <a:endParaRPr lang="ru-RU" dirty="0" smtClean="0"/>
          </a:p>
          <a:p>
            <a:pPr lvl="1"/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743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 smtClean="0"/>
              <a:t>Упрощенное сопоставление некоторых объяснительных подходов</a:t>
            </a:r>
            <a:endParaRPr lang="ru-RU" sz="30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8855706"/>
              </p:ext>
            </p:extLst>
          </p:nvPr>
        </p:nvGraphicFramePr>
        <p:xfrm>
          <a:off x="1043608" y="1340768"/>
          <a:ext cx="7081837" cy="5380707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177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0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02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10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46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Бихевиоралистский подход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Марксистский подход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Институциональный подход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8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Ключевые детерминанты поведения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Предпочтения агентов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Классовые характеристики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Взаимодействия предпочтений с имеющимися «правилами игры»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8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Откуда берутся предпочтения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Предзаданы, существуют как бы по умолчанию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Формируются классовой принадлежностью и механизмами власти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Формируются под воздействием локальных институтов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47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Трактовка политических институтов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Нейтральные арены взаимодействия агентов, которыми можно пренебречь в анализе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Инструменты, используемые социальными группами или классами для преследования своих целей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Полуавтономные факторы, формирующие условия взаимодействия агентов, включая распределение разного рода ресурсов между ними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32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Отношения между агентными и структурными факторами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Агенты определяют структуры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Структурные факторы определяют агентов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Возможны разные трактовки, в том числе – диалектическое </a:t>
                      </a:r>
                      <a:r>
                        <a:rPr lang="ru-RU" sz="1100" dirty="0" err="1">
                          <a:effectLst/>
                        </a:rPr>
                        <a:t>взаимоопределение</a:t>
                      </a:r>
                      <a:r>
                        <a:rPr lang="ru-RU" sz="1100" dirty="0">
                          <a:effectLst/>
                        </a:rPr>
                        <a:t> агентов и структур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578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Эвристика институционального подхода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Арены взаимодействия агентов не обязательно нейтральны, но и не обязательно контролируются доминирующим агентом</a:t>
            </a:r>
          </a:p>
          <a:p>
            <a:r>
              <a:rPr lang="ru-RU" dirty="0" smtClean="0"/>
              <a:t>Предпочтения агентов формируются под воздействием институциональной среды (совокупности формальных и неформальных практик</a:t>
            </a:r>
            <a:r>
              <a:rPr lang="ru-RU" dirty="0"/>
              <a:t> </a:t>
            </a:r>
            <a:r>
              <a:rPr lang="ru-RU" dirty="0" smtClean="0"/>
              <a:t>и правил игры), но и она меняется под воздействием агентов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285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2. Институт: понятие и функции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745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Понятие социального института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052737"/>
            <a:ext cx="7992888" cy="5668738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Institutum</a:t>
            </a:r>
            <a:r>
              <a:rPr lang="en-US" sz="2400" dirty="0" smtClean="0"/>
              <a:t> (</a:t>
            </a:r>
            <a:r>
              <a:rPr lang="ru-RU" sz="2400" dirty="0" smtClean="0"/>
              <a:t>лат): устройство, организация, установление, заведенный порядок, обычай, начинание, план</a:t>
            </a:r>
            <a:r>
              <a:rPr lang="en-US" sz="2400" dirty="0" smtClean="0"/>
              <a:t> </a:t>
            </a: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477800434"/>
              </p:ext>
            </p:extLst>
          </p:nvPr>
        </p:nvGraphicFramePr>
        <p:xfrm>
          <a:off x="1187624" y="2060848"/>
          <a:ext cx="712879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8884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Роль институтов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Фундаментальное </a:t>
            </a:r>
            <a:r>
              <a:rPr lang="ru-RU" i="1" dirty="0"/>
              <a:t>социально-политическое</a:t>
            </a:r>
            <a:r>
              <a:rPr lang="ru-RU" dirty="0"/>
              <a:t> значение институтов:  «скрепы» и основания общественно-политического </a:t>
            </a:r>
            <a:r>
              <a:rPr lang="ru-RU" dirty="0" smtClean="0"/>
              <a:t>порядка, регулирующие отношения между агентами</a:t>
            </a:r>
            <a:endParaRPr lang="ru-RU" dirty="0"/>
          </a:p>
          <a:p>
            <a:r>
              <a:rPr lang="ru-RU" dirty="0"/>
              <a:t>Фундаментальное </a:t>
            </a:r>
            <a:r>
              <a:rPr lang="ru-RU" i="1" dirty="0"/>
              <a:t>эпистемологическое</a:t>
            </a:r>
            <a:r>
              <a:rPr lang="ru-RU" dirty="0"/>
              <a:t> значение институтов: элементы предсказуемости и повторяемости в социальной </a:t>
            </a:r>
            <a:r>
              <a:rPr lang="ru-RU" dirty="0" smtClean="0"/>
              <a:t>реальности, облегчающие ориентацию в ней (и ее изучение)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2246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9511</TotalTime>
  <Words>924</Words>
  <Application>Microsoft Office PowerPoint</Application>
  <PresentationFormat>Экран (4:3)</PresentationFormat>
  <Paragraphs>164</Paragraphs>
  <Slides>26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3" baseType="lpstr">
      <vt:lpstr>Arial</vt:lpstr>
      <vt:lpstr>Calibri</vt:lpstr>
      <vt:lpstr>Cambria Math</vt:lpstr>
      <vt:lpstr>Myriad Pro</vt:lpstr>
      <vt:lpstr>Times New Roman</vt:lpstr>
      <vt:lpstr>Wingdings</vt:lpstr>
      <vt:lpstr>Тема Office</vt:lpstr>
      <vt:lpstr>Лекция 4.  Институты и институциональный подход</vt:lpstr>
      <vt:lpstr>План</vt:lpstr>
      <vt:lpstr>1. Институционализм среди других объяснительных подходов</vt:lpstr>
      <vt:lpstr>Разные «точки отсчета» при конструировании теорий в социальных науках</vt:lpstr>
      <vt:lpstr>Упрощенное сопоставление некоторых объяснительных подходов</vt:lpstr>
      <vt:lpstr>Эвристика институционального подхода</vt:lpstr>
      <vt:lpstr>2. Институт: понятие и функции</vt:lpstr>
      <vt:lpstr>Понятие социального института</vt:lpstr>
      <vt:lpstr>Роль институтов</vt:lpstr>
      <vt:lpstr>Институты как «правила игры» </vt:lpstr>
      <vt:lpstr>Функции институтов</vt:lpstr>
      <vt:lpstr>Формальные и неформальные институты</vt:lpstr>
      <vt:lpstr>Что лежит в основании устойчивости институтов?</vt:lpstr>
      <vt:lpstr>Что лежит в основании устойчивости институтов?</vt:lpstr>
      <vt:lpstr>3. Разновидности институционального подхода</vt:lpstr>
      <vt:lpstr>Институты с точки зрения теории рационального выбора</vt:lpstr>
      <vt:lpstr>Институты как равновесия</vt:lpstr>
      <vt:lpstr>Социологический и исторический институционализм</vt:lpstr>
      <vt:lpstr>Исторический институционализм объясняет институты рисунок взят из: Ebbinghaus B. Can Path Dependence Explain Institutional Change? Two Approaches Applied to Welfare State Reform</vt:lpstr>
      <vt:lpstr>Исторический институционализм объясняет институты</vt:lpstr>
      <vt:lpstr>Исторический институционализм объясняет институты</vt:lpstr>
      <vt:lpstr>Исторический институционализм объясняет институты</vt:lpstr>
      <vt:lpstr>4. Институты, агенты и структуры</vt:lpstr>
      <vt:lpstr>Оливер Уильямсон о разных типах институтов с точки зрения скорости их изменений (источник: Williamson O. The New Institutional Economics: Taking Stock, Looking Ahead)</vt:lpstr>
      <vt:lpstr>Диалектическое взаимообусловливание агентов и структур: две версии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Administrator</dc:creator>
  <cp:lastModifiedBy>Пользователь Windows</cp:lastModifiedBy>
  <cp:revision>370</cp:revision>
  <cp:lastPrinted>2020-02-03T10:21:10Z</cp:lastPrinted>
  <dcterms:created xsi:type="dcterms:W3CDTF">2015-11-07T17:24:37Z</dcterms:created>
  <dcterms:modified xsi:type="dcterms:W3CDTF">2022-09-30T17:50:26Z</dcterms:modified>
</cp:coreProperties>
</file>